
<file path=[Content_Types].xml><?xml version="1.0" encoding="utf-8"?>
<Types xmlns="http://schemas.openxmlformats.org/package/2006/content-types">
  <Default Extension="png" ContentType="image/png"/>
  <Default Extension="jfif" ContentType="image/png"/>
  <Default Extension="wma" ContentType="audio/x-ms-wma"/>
  <Default Extension="web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7.jfif" ContentType="image/jpeg"/>
  <Override PartName="/ppt/media/image19.jfif" ContentType="image/jpeg"/>
  <Override PartName="/ppt/media/image20.jfif" ContentType="image/jpeg"/>
  <Override PartName="/ppt/media/image22.jfif" ContentType="image/jpeg"/>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6" r:id="rId1"/>
  </p:sldMasterIdLst>
  <p:notesMasterIdLst>
    <p:notesMasterId r:id="rId24"/>
  </p:notesMasterIdLst>
  <p:handoutMasterIdLst>
    <p:handoutMasterId r:id="rId25"/>
  </p:handoutMasterIdLst>
  <p:sldIdLst>
    <p:sldId id="277" r:id="rId2"/>
    <p:sldId id="256" r:id="rId3"/>
    <p:sldId id="27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1B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94A56-F48F-4051-A298-5A77217740EC}" v="454" dt="2022-07-15T10:14:29.814"/>
    <p1510:client id="{5A641F2E-17B5-416F-B624-CE25328DAD1D}" v="8" dt="2022-07-14T11:33:07.303"/>
    <p1510:client id="{74B130D1-3BAA-4BA8-956F-3FF0BC9EB02B}" v="106" dt="2022-07-14T11:25:48.976"/>
    <p1510:client id="{CE569E19-789B-47EC-8EBF-ACF48009E604}" v="840" dt="2022-07-14T11:16:29.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14" autoAdjust="0"/>
  </p:normalViewPr>
  <p:slideViewPr>
    <p:cSldViewPr snapToGrid="0">
      <p:cViewPr varScale="1">
        <p:scale>
          <a:sx n="108" d="100"/>
          <a:sy n="108" d="100"/>
        </p:scale>
        <p:origin x="678" y="108"/>
      </p:cViewPr>
      <p:guideLst/>
    </p:cSldViewPr>
  </p:slideViewPr>
  <p:outlineViewPr>
    <p:cViewPr>
      <p:scale>
        <a:sx n="33" d="100"/>
        <a:sy n="33" d="100"/>
      </p:scale>
      <p:origin x="0" y="-3462"/>
    </p:cViewPr>
  </p:outlineViewPr>
  <p:notesTextViewPr>
    <p:cViewPr>
      <p:scale>
        <a:sx n="1" d="1"/>
        <a:sy n="1" d="1"/>
      </p:scale>
      <p:origin x="0" y="0"/>
    </p:cViewPr>
  </p:notesTextViewPr>
  <p:notesViewPr>
    <p:cSldViewPr snapToGrid="0">
      <p:cViewPr>
        <p:scale>
          <a:sx n="1" d="2"/>
          <a:sy n="1" d="2"/>
        </p:scale>
        <p:origin x="2034" y="3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97569B90-7C1B-44AE-B330-39DA3F5A75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41BB4CD6-1417-48E8-9855-D434A938B6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3A8B59-35D6-4CE9-AF56-1097A93F02B0}" type="datetime1">
              <a:rPr lang="el-GR" smtClean="0"/>
              <a:t>27/10/2023</a:t>
            </a:fld>
            <a:endParaRPr lang="el-GR"/>
          </a:p>
        </p:txBody>
      </p:sp>
      <p:sp>
        <p:nvSpPr>
          <p:cNvPr id="4" name="Θέση υποσέλιδου 3">
            <a:extLst>
              <a:ext uri="{FF2B5EF4-FFF2-40B4-BE49-F238E27FC236}">
                <a16:creationId xmlns:a16="http://schemas.microsoft.com/office/drawing/2014/main" id="{722B1C18-565A-4E9C-A116-A58E5D50A9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85627B1A-5C63-4CD4-B24F-E4FAC0B59F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E53B21-50AF-45CC-8EE5-B033738607FA}" type="slidenum">
              <a:rPr lang="el-GR" smtClean="0"/>
              <a:t>‹#›</a:t>
            </a:fld>
            <a:endParaRPr lang="el-GR"/>
          </a:p>
        </p:txBody>
      </p:sp>
    </p:spTree>
    <p:extLst>
      <p:ext uri="{BB962C8B-B14F-4D97-AF65-F5344CB8AC3E}">
        <p14:creationId xmlns:p14="http://schemas.microsoft.com/office/powerpoint/2010/main" val="1077205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183FA-B493-473A-9348-C2F80CED8A68}" type="datetime1">
              <a:rPr lang="el-GR" smtClean="0"/>
              <a:pPr/>
              <a:t>27/10/2023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50FAB-99D6-424F-B39A-7F604B0F3327}" type="slidenum">
              <a:rPr lang="el-GR" noProof="0" smtClean="0"/>
              <a:t>‹#›</a:t>
            </a:fld>
            <a:endParaRPr lang="el-GR" noProof="0"/>
          </a:p>
        </p:txBody>
      </p:sp>
    </p:spTree>
    <p:extLst>
      <p:ext uri="{BB962C8B-B14F-4D97-AF65-F5344CB8AC3E}">
        <p14:creationId xmlns:p14="http://schemas.microsoft.com/office/powerpoint/2010/main" val="607924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5E950FAB-99D6-424F-B39A-7F604B0F3327}" type="slidenum">
              <a:rPr lang="el-GR" smtClean="0"/>
              <a:t>2</a:t>
            </a:fld>
            <a:endParaRPr lang="el-GR"/>
          </a:p>
        </p:txBody>
      </p:sp>
    </p:spTree>
    <p:extLst>
      <p:ext uri="{BB962C8B-B14F-4D97-AF65-F5344CB8AC3E}">
        <p14:creationId xmlns:p14="http://schemas.microsoft.com/office/powerpoint/2010/main" val="348813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89792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120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4280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5895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33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10/27/2023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296185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10/27/2023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92622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10/27/2023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70038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55160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4552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10/27/2023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7112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10/27/2023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06982176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web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Background Music for Presentations and PowerPoint-6sEF73wxFu4">
            <a:hlinkClick r:id="" action="ppaction://media"/>
            <a:extLst>
              <a:ext uri="{FF2B5EF4-FFF2-40B4-BE49-F238E27FC236}">
                <a16:creationId xmlns:a16="http://schemas.microsoft.com/office/drawing/2014/main" id="{1F8AEAAC-F9B7-43FB-A7AE-135B9ED4F243}"/>
              </a:ext>
            </a:extLst>
          </p:cNvPr>
          <p:cNvPicPr>
            <a:picLocks noChangeAspect="1"/>
          </p:cNvPicPr>
          <p:nvPr>
            <a:audioFile r:link="rId1"/>
            <p:extLst>
              <p:ext uri="{DAA4B4D4-6D71-4841-9C94-3DE7FCFB9230}">
                <p14:media xmlns:p14="http://schemas.microsoft.com/office/powerpoint/2010/main" r:embed="rId2">
                  <p14:trim st="500" end="341570"/>
                  <p14:fade out="3000"/>
                </p14:media>
              </p:ext>
            </p:extLst>
          </p:nvPr>
        </p:nvPicPr>
        <p:blipFill>
          <a:blip r:embed="rId4"/>
          <a:stretch>
            <a:fillRect/>
          </a:stretch>
        </p:blipFill>
        <p:spPr>
          <a:xfrm rot="10800000">
            <a:off x="11360287" y="285054"/>
            <a:ext cx="609600" cy="609600"/>
          </a:xfrm>
          <a:prstGeom prst="rect">
            <a:avLst/>
          </a:prstGeom>
        </p:spPr>
      </p:pic>
    </p:spTree>
    <p:extLst>
      <p:ext uri="{BB962C8B-B14F-4D97-AF65-F5344CB8AC3E}">
        <p14:creationId xmlns:p14="http://schemas.microsoft.com/office/powerpoint/2010/main" val="295907485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466FB2-D6C2-E866-9878-832BCDBC609C}"/>
              </a:ext>
            </a:extLst>
          </p:cNvPr>
          <p:cNvSpPr>
            <a:spLocks noGrp="1"/>
          </p:cNvSpPr>
          <p:nvPr>
            <p:ph type="title"/>
          </p:nvPr>
        </p:nvSpPr>
        <p:spPr>
          <a:xfrm>
            <a:off x="401085" y="1378890"/>
            <a:ext cx="2354815" cy="4442433"/>
          </a:xfrm>
        </p:spPr>
        <p:txBody>
          <a:bodyPr>
            <a:normAutofit/>
          </a:bodyPr>
          <a:lstStyle/>
          <a:p>
            <a:r>
              <a:rPr lang="en-US" sz="2400" b="1" dirty="0" smtClean="0">
                <a:solidFill>
                  <a:schemeClr val="tx1"/>
                </a:solidFill>
                <a:ea typeface="+mj-lt"/>
                <a:cs typeface="+mj-lt"/>
              </a:rPr>
              <a:t>Once you have successfully completed </a:t>
            </a:r>
            <a:r>
              <a:rPr lang="el-GR" sz="2400" b="1" dirty="0" smtClean="0">
                <a:solidFill>
                  <a:schemeClr val="tx1"/>
                </a:solidFill>
                <a:ea typeface="+mj-lt"/>
                <a:cs typeface="+mj-lt"/>
              </a:rPr>
              <a:t> </a:t>
            </a:r>
            <a:r>
              <a:rPr lang="en-US" sz="2400" b="1" dirty="0" smtClean="0">
                <a:solidFill>
                  <a:schemeClr val="tx1"/>
                </a:solidFill>
                <a:ea typeface="+mj-lt"/>
                <a:cs typeface="+mj-lt"/>
              </a:rPr>
              <a:t>the previous step</a:t>
            </a:r>
            <a:r>
              <a:rPr lang="el-GR" sz="2400" b="1" dirty="0" smtClean="0">
                <a:solidFill>
                  <a:schemeClr val="tx1"/>
                </a:solidFill>
                <a:ea typeface="+mj-lt"/>
                <a:cs typeface="+mj-lt"/>
              </a:rPr>
              <a:t>, </a:t>
            </a:r>
            <a:r>
              <a:rPr lang="en-US" sz="2400" b="1" dirty="0" smtClean="0">
                <a:solidFill>
                  <a:schemeClr val="tx1"/>
                </a:solidFill>
                <a:ea typeface="+mj-lt"/>
                <a:cs typeface="+mj-lt"/>
              </a:rPr>
              <a:t>choose if you want to stay connected to your new Microsoft account</a:t>
            </a:r>
            <a:r>
              <a:rPr lang="el-GR" sz="2400" b="1" dirty="0" smtClean="0">
                <a:solidFill>
                  <a:schemeClr val="tx1"/>
                </a:solidFill>
                <a:ea typeface="+mj-lt"/>
                <a:cs typeface="+mj-lt"/>
              </a:rPr>
              <a:t>.</a:t>
            </a:r>
            <a:r>
              <a:rPr lang="el-GR" sz="2400" b="1" dirty="0">
                <a:solidFill>
                  <a:schemeClr val="tx1"/>
                </a:solidFill>
                <a:ea typeface="+mj-lt"/>
                <a:cs typeface="+mj-lt"/>
              </a:rPr>
              <a:t> </a:t>
            </a:r>
            <a:endParaRPr lang="el-GR" sz="2400" b="1" dirty="0">
              <a:solidFill>
                <a:schemeClr val="tx1"/>
              </a:solidFill>
            </a:endParaRPr>
          </a:p>
        </p:txBody>
      </p:sp>
      <p:sp>
        <p:nvSpPr>
          <p:cNvPr id="8" name="TextBox 7">
            <a:extLst>
              <a:ext uri="{FF2B5EF4-FFF2-40B4-BE49-F238E27FC236}">
                <a16:creationId xmlns:a16="http://schemas.microsoft.com/office/drawing/2014/main" id="{04060EBB-434F-DE8E-064E-520F73AA7BE7}"/>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6.</a:t>
            </a:r>
          </a:p>
        </p:txBody>
      </p:sp>
      <p:pic>
        <p:nvPicPr>
          <p:cNvPr id="12" name="Εικόνα 5" descr="Εικόνα που περιέχει κείμενο&#10;&#10;Περιγραφή που δημιουργήθηκε αυτόματα">
            <a:extLst>
              <a:ext uri="{FF2B5EF4-FFF2-40B4-BE49-F238E27FC236}">
                <a16:creationId xmlns:a16="http://schemas.microsoft.com/office/drawing/2014/main" id="{78DCAFFE-EDB2-786E-9694-65B2270FF598}"/>
              </a:ext>
            </a:extLst>
          </p:cNvPr>
          <p:cNvPicPr>
            <a:picLocks noChangeAspect="1"/>
          </p:cNvPicPr>
          <p:nvPr/>
        </p:nvPicPr>
        <p:blipFill>
          <a:blip r:embed="rId2"/>
          <a:stretch>
            <a:fillRect/>
          </a:stretch>
        </p:blipFill>
        <p:spPr>
          <a:xfrm>
            <a:off x="159541" y="2380"/>
            <a:ext cx="2109789" cy="733426"/>
          </a:xfrm>
          <a:prstGeom prst="rect">
            <a:avLst/>
          </a:prstGeom>
        </p:spPr>
      </p:pic>
      <p:sp>
        <p:nvSpPr>
          <p:cNvPr id="9"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1" name="TextBox 10">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48469" y="1378889"/>
            <a:ext cx="4682465" cy="4251634"/>
          </a:xfrm>
        </p:spPr>
      </p:pic>
    </p:spTree>
    <p:extLst>
      <p:ext uri="{BB962C8B-B14F-4D97-AF65-F5344CB8AC3E}">
        <p14:creationId xmlns:p14="http://schemas.microsoft.com/office/powerpoint/2010/main" val="341435404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C8794D-4B93-4A86-3607-39F7CE46AD98}"/>
              </a:ext>
            </a:extLst>
          </p:cNvPr>
          <p:cNvSpPr>
            <a:spLocks noGrp="1"/>
          </p:cNvSpPr>
          <p:nvPr>
            <p:ph type="title"/>
          </p:nvPr>
        </p:nvSpPr>
        <p:spPr>
          <a:xfrm>
            <a:off x="222525" y="1194890"/>
            <a:ext cx="2947482" cy="4601183"/>
          </a:xfrm>
        </p:spPr>
        <p:txBody>
          <a:bodyPr>
            <a:normAutofit/>
          </a:bodyPr>
          <a:lstStyle/>
          <a:p>
            <a:r>
              <a:rPr lang="en-US" sz="2400" b="1" dirty="0" smtClean="0">
                <a:solidFill>
                  <a:schemeClr val="tx1"/>
                </a:solidFill>
                <a:ea typeface="+mj-lt"/>
                <a:cs typeface="+mj-lt"/>
              </a:rPr>
              <a:t>In this step you </a:t>
            </a:r>
            <a:r>
              <a:rPr lang="en-US" sz="2400" b="1" smtClean="0">
                <a:solidFill>
                  <a:schemeClr val="tx1"/>
                </a:solidFill>
                <a:ea typeface="+mj-lt"/>
                <a:cs typeface="+mj-lt"/>
              </a:rPr>
              <a:t>should be </a:t>
            </a:r>
            <a:r>
              <a:rPr lang="en-US" sz="2400" b="1" dirty="0" smtClean="0">
                <a:solidFill>
                  <a:schemeClr val="tx1"/>
                </a:solidFill>
                <a:ea typeface="+mj-lt"/>
                <a:cs typeface="+mj-lt"/>
              </a:rPr>
              <a:t>in the </a:t>
            </a:r>
            <a:r>
              <a:rPr lang="el-GR" sz="2400" b="1" dirty="0" smtClean="0">
                <a:solidFill>
                  <a:schemeClr val="tx1"/>
                </a:solidFill>
                <a:ea typeface="+mj-lt"/>
                <a:cs typeface="+mj-lt"/>
              </a:rPr>
              <a:t>Office </a:t>
            </a:r>
            <a:r>
              <a:rPr lang="el-GR" sz="2400" b="1" dirty="0" smtClean="0">
                <a:solidFill>
                  <a:schemeClr val="tx1"/>
                </a:solidFill>
                <a:latin typeface="Corbel"/>
                <a:ea typeface="+mj-lt"/>
                <a:cs typeface="+mj-lt"/>
              </a:rPr>
              <a:t>365</a:t>
            </a:r>
            <a:r>
              <a:rPr lang="en-US" sz="2400" b="1" dirty="0" smtClean="0">
                <a:solidFill>
                  <a:schemeClr val="tx1"/>
                </a:solidFill>
                <a:latin typeface="Corbel"/>
                <a:ea typeface="+mj-lt"/>
                <a:cs typeface="+mj-lt"/>
              </a:rPr>
              <a:t> online website</a:t>
            </a:r>
            <a:r>
              <a:rPr lang="el-GR" sz="2400" b="1" dirty="0" smtClean="0">
                <a:solidFill>
                  <a:schemeClr val="tx1"/>
                </a:solidFill>
                <a:ea typeface="+mj-lt"/>
                <a:cs typeface="+mj-lt"/>
              </a:rPr>
              <a:t>.</a:t>
            </a:r>
            <a:r>
              <a:rPr lang="en-US" sz="2400" b="1" dirty="0" smtClean="0">
                <a:solidFill>
                  <a:schemeClr val="tx1"/>
                </a:solidFill>
                <a:ea typeface="+mj-lt"/>
                <a:cs typeface="+mj-lt"/>
              </a:rPr>
              <a:t> </a:t>
            </a:r>
            <a:endParaRPr lang="el-GR" sz="2400" b="1" dirty="0">
              <a:solidFill>
                <a:schemeClr val="tx1"/>
              </a:solidFill>
            </a:endParaRPr>
          </a:p>
          <a:p>
            <a:r>
              <a:rPr lang="en-US" sz="2400" b="1" dirty="0" smtClean="0">
                <a:solidFill>
                  <a:schemeClr val="tx1"/>
                </a:solidFill>
                <a:ea typeface="+mj-lt"/>
                <a:cs typeface="+mj-lt"/>
              </a:rPr>
              <a:t>From this page you can download the </a:t>
            </a:r>
            <a:r>
              <a:rPr lang="el-GR" sz="2400" b="1" dirty="0" smtClean="0">
                <a:solidFill>
                  <a:schemeClr val="tx1"/>
                </a:solidFill>
                <a:ea typeface="+mj-lt"/>
                <a:cs typeface="+mj-lt"/>
              </a:rPr>
              <a:t>Office</a:t>
            </a:r>
            <a:r>
              <a:rPr lang="en-US" sz="2400" b="1" dirty="0" smtClean="0">
                <a:solidFill>
                  <a:schemeClr val="tx1"/>
                </a:solidFill>
                <a:ea typeface="+mj-lt"/>
                <a:cs typeface="+mj-lt"/>
              </a:rPr>
              <a:t> 365 file on your computer</a:t>
            </a:r>
            <a:r>
              <a:rPr lang="el-GR" sz="2400" b="1" dirty="0" smtClean="0">
                <a:solidFill>
                  <a:schemeClr val="tx1"/>
                </a:solidFill>
                <a:ea typeface="+mj-lt"/>
                <a:cs typeface="+mj-lt"/>
              </a:rPr>
              <a:t>.</a:t>
            </a:r>
            <a:endParaRPr lang="el-GR" sz="2400" b="1" dirty="0">
              <a:solidFill>
                <a:schemeClr val="tx1"/>
              </a:solidFill>
            </a:endParaRPr>
          </a:p>
          <a:p>
            <a:endParaRPr lang="el-GR" sz="2400" b="1" dirty="0">
              <a:solidFill>
                <a:schemeClr val="tx1"/>
              </a:solidFill>
            </a:endParaRPr>
          </a:p>
        </p:txBody>
      </p:sp>
      <p:sp>
        <p:nvSpPr>
          <p:cNvPr id="4" name="TextBox 3">
            <a:extLst>
              <a:ext uri="{FF2B5EF4-FFF2-40B4-BE49-F238E27FC236}">
                <a16:creationId xmlns:a16="http://schemas.microsoft.com/office/drawing/2014/main" id="{A75EF8E7-7A6B-B6A5-9013-98D586FD08C1}"/>
              </a:ext>
            </a:extLst>
          </p:cNvPr>
          <p:cNvSpPr txBox="1"/>
          <p:nvPr/>
        </p:nvSpPr>
        <p:spPr>
          <a:xfrm>
            <a:off x="861483" y="19473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10"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7.</a:t>
            </a:r>
          </a:p>
        </p:txBody>
      </p:sp>
      <p:pic>
        <p:nvPicPr>
          <p:cNvPr id="14" name="Εικόνα 5" descr="Εικόνα που περιέχει κείμενο&#10;&#10;Περιγραφή που δημιουργήθηκε αυτόματα">
            <a:extLst>
              <a:ext uri="{FF2B5EF4-FFF2-40B4-BE49-F238E27FC236}">
                <a16:creationId xmlns:a16="http://schemas.microsoft.com/office/drawing/2014/main" id="{F74DC5C1-C762-0475-5D09-A65D65873BCD}"/>
              </a:ext>
            </a:extLst>
          </p:cNvPr>
          <p:cNvPicPr>
            <a:picLocks noChangeAspect="1"/>
          </p:cNvPicPr>
          <p:nvPr/>
        </p:nvPicPr>
        <p:blipFill>
          <a:blip r:embed="rId2"/>
          <a:stretch>
            <a:fillRect/>
          </a:stretch>
        </p:blipFill>
        <p:spPr>
          <a:xfrm>
            <a:off x="159541" y="2380"/>
            <a:ext cx="2109789" cy="733426"/>
          </a:xfrm>
          <a:prstGeom prst="rect">
            <a:avLst/>
          </a:prstGeom>
        </p:spPr>
      </p:pic>
      <p:sp>
        <p:nvSpPr>
          <p:cNvPr id="9"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1" name="TextBox 10">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8" name="Θέση περιεχομένου 7"/>
          <p:cNvPicPr>
            <a:picLocks noGrp="1" noChangeAspect="1"/>
          </p:cNvPicPr>
          <p:nvPr>
            <p:ph idx="1"/>
          </p:nvPr>
        </p:nvPicPr>
        <p:blipFill rotWithShape="1">
          <a:blip r:embed="rId3">
            <a:extLst>
              <a:ext uri="{28A0092B-C50C-407E-A947-70E740481C1C}">
                <a14:useLocalDpi xmlns:a14="http://schemas.microsoft.com/office/drawing/2010/main" val="0"/>
              </a:ext>
            </a:extLst>
          </a:blip>
          <a:srcRect r="36854"/>
          <a:stretch/>
        </p:blipFill>
        <p:spPr>
          <a:xfrm>
            <a:off x="4255168" y="1194890"/>
            <a:ext cx="6593807" cy="4269541"/>
          </a:xfrm>
        </p:spPr>
      </p:pic>
    </p:spTree>
    <p:extLst>
      <p:ext uri="{BB962C8B-B14F-4D97-AF65-F5344CB8AC3E}">
        <p14:creationId xmlns:p14="http://schemas.microsoft.com/office/powerpoint/2010/main" val="166907412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8E9304-DFB9-A5C4-B5B0-783E5E5E55A8}"/>
              </a:ext>
            </a:extLst>
          </p:cNvPr>
          <p:cNvSpPr>
            <a:spLocks noGrp="1"/>
          </p:cNvSpPr>
          <p:nvPr>
            <p:ph type="title"/>
          </p:nvPr>
        </p:nvSpPr>
        <p:spPr>
          <a:xfrm>
            <a:off x="87058" y="1330805"/>
            <a:ext cx="3349648" cy="4918682"/>
          </a:xfrm>
        </p:spPr>
        <p:txBody>
          <a:bodyPr>
            <a:normAutofit/>
          </a:bodyPr>
          <a:lstStyle/>
          <a:p>
            <a:r>
              <a:rPr lang="en-US" sz="2400" b="1" dirty="0" smtClean="0">
                <a:solidFill>
                  <a:schemeClr val="tx1"/>
                </a:solidFill>
                <a:ea typeface="+mj-lt"/>
                <a:cs typeface="+mj-lt"/>
              </a:rPr>
              <a:t>In the top right corner of the page</a:t>
            </a:r>
            <a:r>
              <a:rPr lang="el-GR" sz="2400" b="1" dirty="0" smtClean="0">
                <a:solidFill>
                  <a:schemeClr val="tx1"/>
                </a:solidFill>
                <a:ea typeface="+mj-lt"/>
                <a:cs typeface="+mj-lt"/>
              </a:rPr>
              <a:t>, </a:t>
            </a:r>
            <a:r>
              <a:rPr lang="en-US" sz="2400" b="1" dirty="0" smtClean="0">
                <a:solidFill>
                  <a:schemeClr val="tx1"/>
                </a:solidFill>
                <a:ea typeface="+mj-lt"/>
                <a:cs typeface="+mj-lt"/>
              </a:rPr>
              <a:t>there is a list of options with title</a:t>
            </a:r>
            <a:r>
              <a:rPr lang="en-US" sz="2400" b="1" dirty="0">
                <a:solidFill>
                  <a:schemeClr val="tx1"/>
                </a:solidFill>
                <a:ea typeface="+mj-lt"/>
                <a:cs typeface="+mj-lt"/>
              </a:rPr>
              <a:t> </a:t>
            </a:r>
            <a:r>
              <a:rPr lang="el-GR" sz="2400" b="1" dirty="0" smtClean="0">
                <a:solidFill>
                  <a:schemeClr val="tx1"/>
                </a:solidFill>
                <a:ea typeface="+mj-lt"/>
                <a:cs typeface="+mj-lt"/>
              </a:rPr>
              <a:t>«Office</a:t>
            </a:r>
            <a:r>
              <a:rPr lang="en-US" sz="2400" b="1" dirty="0" smtClean="0">
                <a:solidFill>
                  <a:schemeClr val="tx1"/>
                </a:solidFill>
                <a:ea typeface="+mj-lt"/>
                <a:cs typeface="+mj-lt"/>
              </a:rPr>
              <a:t> installation</a:t>
            </a:r>
            <a:r>
              <a:rPr lang="el-GR" sz="2400" b="1" dirty="0" smtClean="0">
                <a:solidFill>
                  <a:schemeClr val="tx1"/>
                </a:solidFill>
                <a:ea typeface="+mj-lt"/>
                <a:cs typeface="+mj-lt"/>
              </a:rPr>
              <a:t>».</a:t>
            </a:r>
            <a:r>
              <a:rPr lang="el-GR" sz="2400" b="1" dirty="0">
                <a:solidFill>
                  <a:schemeClr val="tx1"/>
                </a:solidFill>
                <a:ea typeface="+mj-lt"/>
                <a:cs typeface="+mj-lt"/>
              </a:rPr>
              <a:t/>
            </a:r>
            <a:br>
              <a:rPr lang="el-GR" sz="2400" b="1" dirty="0">
                <a:solidFill>
                  <a:schemeClr val="tx1"/>
                </a:solidFill>
                <a:ea typeface="+mj-lt"/>
                <a:cs typeface="+mj-lt"/>
              </a:rPr>
            </a:br>
            <a:endParaRPr lang="el-GR" sz="2400" b="1" dirty="0">
              <a:solidFill>
                <a:schemeClr val="tx1"/>
              </a:solidFill>
            </a:endParaRPr>
          </a:p>
          <a:p>
            <a:r>
              <a:rPr lang="en-US" sz="2400" b="1" dirty="0" smtClean="0">
                <a:solidFill>
                  <a:schemeClr val="tx1"/>
                </a:solidFill>
                <a:ea typeface="+mj-lt"/>
                <a:cs typeface="+mj-lt"/>
              </a:rPr>
              <a:t>By clicking</a:t>
            </a:r>
            <a:r>
              <a:rPr lang="el-GR" sz="2400" b="1" dirty="0" smtClean="0">
                <a:solidFill>
                  <a:schemeClr val="tx1"/>
                </a:solidFill>
                <a:ea typeface="+mj-lt"/>
                <a:cs typeface="+mj-lt"/>
              </a:rPr>
              <a:t> </a:t>
            </a:r>
            <a:r>
              <a:rPr lang="en-US" sz="2400" b="1" dirty="0" smtClean="0">
                <a:solidFill>
                  <a:schemeClr val="tx1"/>
                </a:solidFill>
                <a:ea typeface="+mj-lt"/>
                <a:cs typeface="+mj-lt"/>
              </a:rPr>
              <a:t>on the list</a:t>
            </a:r>
            <a:r>
              <a:rPr lang="el-GR" sz="2400" b="1" dirty="0" smtClean="0">
                <a:solidFill>
                  <a:schemeClr val="tx1"/>
                </a:solidFill>
                <a:ea typeface="+mj-lt"/>
                <a:cs typeface="+mj-lt"/>
              </a:rPr>
              <a:t> </a:t>
            </a:r>
            <a:r>
              <a:rPr lang="en-US" sz="2400" b="1" dirty="0" smtClean="0">
                <a:solidFill>
                  <a:schemeClr val="tx1"/>
                </a:solidFill>
                <a:ea typeface="+mj-lt"/>
                <a:cs typeface="+mj-lt"/>
              </a:rPr>
              <a:t>and selecting</a:t>
            </a:r>
            <a:r>
              <a:rPr lang="el-GR" sz="2400" b="1" dirty="0">
                <a:solidFill>
                  <a:schemeClr val="tx1"/>
                </a:solidFill>
                <a:ea typeface="+mj-lt"/>
                <a:cs typeface="+mj-lt"/>
              </a:rPr>
              <a:t> </a:t>
            </a:r>
            <a:r>
              <a:rPr lang="el-GR" sz="2400" b="1" i="1" dirty="0" smtClean="0">
                <a:solidFill>
                  <a:schemeClr val="tx1"/>
                </a:solidFill>
                <a:ea typeface="+mj-lt"/>
                <a:cs typeface="+mj-lt"/>
              </a:rPr>
              <a:t>«Office 365</a:t>
            </a:r>
            <a:r>
              <a:rPr lang="en-US" sz="2400" b="1" i="1" dirty="0" smtClean="0">
                <a:solidFill>
                  <a:schemeClr val="tx1"/>
                </a:solidFill>
                <a:ea typeface="+mj-lt"/>
                <a:cs typeface="+mj-lt"/>
              </a:rPr>
              <a:t> Apps</a:t>
            </a:r>
            <a:r>
              <a:rPr lang="el-GR" sz="2400" b="1" i="1" dirty="0" smtClean="0">
                <a:solidFill>
                  <a:schemeClr val="tx1"/>
                </a:solidFill>
                <a:ea typeface="+mj-lt"/>
                <a:cs typeface="+mj-lt"/>
              </a:rPr>
              <a:t>»</a:t>
            </a:r>
            <a:r>
              <a:rPr lang="el-GR" sz="2400" b="1" dirty="0" smtClean="0">
                <a:solidFill>
                  <a:schemeClr val="tx1"/>
                </a:solidFill>
                <a:ea typeface="+mj-lt"/>
                <a:cs typeface="+mj-lt"/>
              </a:rPr>
              <a:t>,</a:t>
            </a:r>
            <a:r>
              <a:rPr lang="en-US" sz="2400" b="1" dirty="0" smtClean="0">
                <a:solidFill>
                  <a:schemeClr val="tx1"/>
                </a:solidFill>
                <a:ea typeface="+mj-lt"/>
                <a:cs typeface="+mj-lt"/>
              </a:rPr>
              <a:t> the download of the installation file begins</a:t>
            </a:r>
            <a:r>
              <a:rPr lang="el-GR" sz="2400" b="1" dirty="0" smtClean="0">
                <a:solidFill>
                  <a:schemeClr val="tx1"/>
                </a:solidFill>
                <a:ea typeface="+mj-lt"/>
                <a:cs typeface="+mj-lt"/>
              </a:rPr>
              <a:t>.</a:t>
            </a:r>
            <a:endParaRPr lang="el-GR" sz="2400" b="1" dirty="0">
              <a:solidFill>
                <a:schemeClr val="tx1"/>
              </a:solidFill>
            </a:endParaRPr>
          </a:p>
          <a:p>
            <a:endParaRPr lang="el-GR" sz="2400" b="1" dirty="0">
              <a:solidFill>
                <a:schemeClr val="tx1"/>
              </a:solidFill>
            </a:endParaRPr>
          </a:p>
        </p:txBody>
      </p:sp>
      <p:sp>
        <p:nvSpPr>
          <p:cNvPr id="6"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8.</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FAF753B5-EC7A-FC9A-94DF-64404A68DCF1}"/>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9086" y="1515593"/>
            <a:ext cx="6517043" cy="3916726"/>
          </a:xfrm>
        </p:spPr>
      </p:pic>
    </p:spTree>
    <p:extLst>
      <p:ext uri="{BB962C8B-B14F-4D97-AF65-F5344CB8AC3E}">
        <p14:creationId xmlns:p14="http://schemas.microsoft.com/office/powerpoint/2010/main" val="15960849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09515B-8360-9FBF-CB9F-208C4E926A6B}"/>
              </a:ext>
            </a:extLst>
          </p:cNvPr>
          <p:cNvSpPr>
            <a:spLocks noGrp="1"/>
          </p:cNvSpPr>
          <p:nvPr>
            <p:ph type="title"/>
          </p:nvPr>
        </p:nvSpPr>
        <p:spPr>
          <a:xfrm>
            <a:off x="233868" y="869919"/>
            <a:ext cx="3222648" cy="4601183"/>
          </a:xfrm>
        </p:spPr>
        <p:txBody>
          <a:bodyPr/>
          <a:lstStyle/>
          <a:p>
            <a:r>
              <a:rPr lang="en-US" sz="2400" b="1" dirty="0" smtClean="0">
                <a:solidFill>
                  <a:schemeClr val="tx1"/>
                </a:solidFill>
                <a:ea typeface="+mj-lt"/>
                <a:cs typeface="+mj-lt"/>
              </a:rPr>
              <a:t>Once the download is completed, select</a:t>
            </a:r>
            <a:r>
              <a:rPr lang="el-GR" sz="2400" b="1" dirty="0">
                <a:solidFill>
                  <a:schemeClr val="tx1"/>
                </a:solidFill>
                <a:ea typeface="+mj-lt"/>
                <a:cs typeface="+mj-lt"/>
              </a:rPr>
              <a:t> </a:t>
            </a:r>
            <a:r>
              <a:rPr lang="el-GR" sz="2400" b="1" i="1" dirty="0" smtClean="0">
                <a:solidFill>
                  <a:schemeClr val="tx1"/>
                </a:solidFill>
                <a:ea typeface="+mj-lt"/>
                <a:cs typeface="+mj-lt"/>
              </a:rPr>
              <a:t>«</a:t>
            </a:r>
            <a:r>
              <a:rPr lang="en-US" sz="2400" b="1" i="1" dirty="0" smtClean="0">
                <a:solidFill>
                  <a:schemeClr val="tx1"/>
                </a:solidFill>
                <a:ea typeface="+mj-lt"/>
                <a:cs typeface="+mj-lt"/>
              </a:rPr>
              <a:t>Open file</a:t>
            </a:r>
            <a:r>
              <a:rPr lang="el-GR" sz="2400" b="1" i="1" dirty="0" smtClean="0">
                <a:solidFill>
                  <a:schemeClr val="tx1"/>
                </a:solidFill>
                <a:ea typeface="+mj-lt"/>
                <a:cs typeface="+mj-lt"/>
              </a:rPr>
              <a:t>»</a:t>
            </a:r>
            <a:r>
              <a:rPr lang="el-GR" sz="2400" b="1" dirty="0" smtClean="0">
                <a:solidFill>
                  <a:schemeClr val="tx1"/>
                </a:solidFill>
                <a:ea typeface="+mj-lt"/>
                <a:cs typeface="+mj-lt"/>
              </a:rPr>
              <a:t>.</a:t>
            </a:r>
            <a:endParaRPr lang="el-GR" sz="2400" b="1" dirty="0">
              <a:solidFill>
                <a:schemeClr val="tx1"/>
              </a:solidFil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29DC87CE-15BB-921C-CF76-46B668F5F35A}"/>
              </a:ext>
            </a:extLst>
          </p:cNvPr>
          <p:cNvPicPr>
            <a:picLocks noGrp="1" noChangeAspect="1"/>
          </p:cNvPicPr>
          <p:nvPr>
            <p:ph idx="1"/>
          </p:nvPr>
        </p:nvPicPr>
        <p:blipFill>
          <a:blip r:embed="rId2"/>
          <a:stretch>
            <a:fillRect/>
          </a:stretch>
        </p:blipFill>
        <p:spPr>
          <a:xfrm>
            <a:off x="5044548" y="1891434"/>
            <a:ext cx="5599641" cy="2716741"/>
          </a:xfrm>
        </p:spPr>
      </p:pic>
      <p:sp>
        <p:nvSpPr>
          <p:cNvPr id="4" name="TextBox 3">
            <a:extLst>
              <a:ext uri="{FF2B5EF4-FFF2-40B4-BE49-F238E27FC236}">
                <a16:creationId xmlns:a16="http://schemas.microsoft.com/office/drawing/2014/main" id="{CD38E640-C1E5-EAD6-A675-8ED39ADAAA49}"/>
              </a:ext>
            </a:extLst>
          </p:cNvPr>
          <p:cNvSpPr txBox="1"/>
          <p:nvPr/>
        </p:nvSpPr>
        <p:spPr>
          <a:xfrm>
            <a:off x="713316" y="20531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9.</a:t>
            </a:r>
          </a:p>
        </p:txBody>
      </p:sp>
      <p:sp>
        <p:nvSpPr>
          <p:cNvPr id="8" name="TextBox 7">
            <a:extLst>
              <a:ext uri="{FF2B5EF4-FFF2-40B4-BE49-F238E27FC236}">
                <a16:creationId xmlns:a16="http://schemas.microsoft.com/office/drawing/2014/main" id="{720AB5AF-C3F4-F616-F068-7D971FBFC58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dirty="0"/>
          </a:p>
        </p:txBody>
      </p:sp>
      <p:pic>
        <p:nvPicPr>
          <p:cNvPr id="12" name="Εικόνα 5" descr="Εικόνα που περιέχει κείμενο&#10;&#10;Περιγραφή που δημιουργήθηκε αυτόματα">
            <a:extLst>
              <a:ext uri="{FF2B5EF4-FFF2-40B4-BE49-F238E27FC236}">
                <a16:creationId xmlns:a16="http://schemas.microsoft.com/office/drawing/2014/main" id="{EAA0AA5D-1ACD-99E8-32D5-2C119A574571}"/>
              </a:ext>
            </a:extLst>
          </p:cNvPr>
          <p:cNvPicPr>
            <a:picLocks noChangeAspect="1"/>
          </p:cNvPicPr>
          <p:nvPr/>
        </p:nvPicPr>
        <p:blipFill>
          <a:blip r:embed="rId3"/>
          <a:stretch>
            <a:fillRect/>
          </a:stretch>
        </p:blipFill>
        <p:spPr>
          <a:xfrm>
            <a:off x="159541" y="2380"/>
            <a:ext cx="2109789" cy="733426"/>
          </a:xfrm>
          <a:prstGeom prst="rect">
            <a:avLst/>
          </a:prstGeom>
        </p:spPr>
      </p:pic>
      <p:sp>
        <p:nvSpPr>
          <p:cNvPr id="11"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3" name="TextBox 12">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Tree>
    <p:extLst>
      <p:ext uri="{BB962C8B-B14F-4D97-AF65-F5344CB8AC3E}">
        <p14:creationId xmlns:p14="http://schemas.microsoft.com/office/powerpoint/2010/main" val="324849583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9C62AD-F975-8FDB-8185-BB4D7FD9D8A4}"/>
              </a:ext>
            </a:extLst>
          </p:cNvPr>
          <p:cNvSpPr>
            <a:spLocks noGrp="1"/>
          </p:cNvSpPr>
          <p:nvPr>
            <p:ph type="title"/>
          </p:nvPr>
        </p:nvSpPr>
        <p:spPr>
          <a:xfrm>
            <a:off x="254624" y="1141016"/>
            <a:ext cx="2947482" cy="4601183"/>
          </a:xfrm>
        </p:spPr>
        <p:txBody>
          <a:bodyPr>
            <a:normAutofit/>
          </a:bodyPr>
          <a:lstStyle/>
          <a:p>
            <a:r>
              <a:rPr lang="en-US" sz="2400" b="1" dirty="0" smtClean="0">
                <a:solidFill>
                  <a:schemeClr val="tx1"/>
                </a:solidFill>
                <a:ea typeface="+mj-lt"/>
                <a:cs typeface="+mj-lt"/>
              </a:rPr>
              <a:t>Depending on your computer security settings, you may see the following message</a:t>
            </a:r>
            <a:r>
              <a:rPr lang="el-GR" sz="2400" b="1" dirty="0" smtClean="0">
                <a:solidFill>
                  <a:schemeClr val="tx1"/>
                </a:solidFill>
                <a:ea typeface="+mj-lt"/>
                <a:cs typeface="+mj-lt"/>
              </a:rPr>
              <a:t>. </a:t>
            </a:r>
            <a:r>
              <a:rPr lang="en-US" sz="2400" b="1" dirty="0" smtClean="0">
                <a:solidFill>
                  <a:schemeClr val="tx1"/>
                </a:solidFill>
                <a:ea typeface="+mj-lt"/>
                <a:cs typeface="+mj-lt"/>
              </a:rPr>
              <a:t>Select</a:t>
            </a:r>
            <a:r>
              <a:rPr lang="el-GR" sz="2400" b="1" dirty="0">
                <a:solidFill>
                  <a:schemeClr val="tx1"/>
                </a:solidFill>
                <a:ea typeface="+mj-lt"/>
                <a:cs typeface="+mj-lt"/>
              </a:rPr>
              <a:t> </a:t>
            </a:r>
            <a:r>
              <a:rPr lang="el-GR" sz="2400" b="1" i="1" dirty="0" smtClean="0">
                <a:solidFill>
                  <a:schemeClr val="tx1"/>
                </a:solidFill>
                <a:ea typeface="+mj-lt"/>
                <a:cs typeface="+mj-lt"/>
              </a:rPr>
              <a:t>«</a:t>
            </a:r>
            <a:r>
              <a:rPr lang="en-US" sz="2400" b="1" i="1" dirty="0" smtClean="0">
                <a:solidFill>
                  <a:schemeClr val="tx1"/>
                </a:solidFill>
                <a:ea typeface="+mj-lt"/>
                <a:cs typeface="+mj-lt"/>
              </a:rPr>
              <a:t>Yes</a:t>
            </a:r>
            <a:r>
              <a:rPr lang="el-GR" sz="2400" b="1" i="1" dirty="0" smtClean="0">
                <a:solidFill>
                  <a:schemeClr val="tx1"/>
                </a:solidFill>
                <a:ea typeface="+mj-lt"/>
                <a:cs typeface="+mj-lt"/>
              </a:rPr>
              <a:t>»</a:t>
            </a:r>
            <a:r>
              <a:rPr lang="el-GR" sz="2400" b="1" dirty="0">
                <a:solidFill>
                  <a:schemeClr val="tx1"/>
                </a:solidFill>
                <a:ea typeface="+mj-lt"/>
                <a:cs typeface="+mj-lt"/>
              </a:rPr>
              <a:t> </a:t>
            </a:r>
            <a:r>
              <a:rPr lang="en-US" sz="2400" b="1" dirty="0" smtClean="0">
                <a:solidFill>
                  <a:schemeClr val="tx1"/>
                </a:solidFill>
                <a:ea typeface="+mj-lt"/>
                <a:cs typeface="+mj-lt"/>
              </a:rPr>
              <a:t>and</a:t>
            </a:r>
            <a:r>
              <a:rPr lang="el-GR" sz="2400" b="1" dirty="0" smtClean="0">
                <a:solidFill>
                  <a:schemeClr val="tx1"/>
                </a:solidFill>
                <a:ea typeface="+mj-lt"/>
                <a:cs typeface="+mj-lt"/>
              </a:rPr>
              <a:t> </a:t>
            </a:r>
            <a:r>
              <a:rPr lang="en-US" sz="2400" b="1" dirty="0" smtClean="0">
                <a:solidFill>
                  <a:schemeClr val="tx1"/>
                </a:solidFill>
                <a:ea typeface="+mj-lt"/>
                <a:cs typeface="+mj-lt"/>
              </a:rPr>
              <a:t>the installation begins</a:t>
            </a:r>
            <a:r>
              <a:rPr lang="el-GR" sz="2400" b="1" dirty="0" smtClean="0">
                <a:solidFill>
                  <a:schemeClr val="tx1"/>
                </a:solidFill>
                <a:ea typeface="+mj-lt"/>
                <a:cs typeface="+mj-lt"/>
              </a:rPr>
              <a:t>.</a:t>
            </a:r>
            <a:endParaRPr lang="el-GR" sz="2400" b="1" dirty="0">
              <a:solidFill>
                <a:schemeClr val="tx1"/>
              </a:solidFill>
            </a:endParaRPr>
          </a:p>
        </p:txBody>
      </p:sp>
      <p:sp>
        <p:nvSpPr>
          <p:cNvPr id="5" name="TextBox 4">
            <a:extLst>
              <a:ext uri="{FF2B5EF4-FFF2-40B4-BE49-F238E27FC236}">
                <a16:creationId xmlns:a16="http://schemas.microsoft.com/office/drawing/2014/main" id="{BF1E702D-D06E-594D-3FB4-DAE0CE3AA742}"/>
              </a:ext>
            </a:extLst>
          </p:cNvPr>
          <p:cNvSpPr txBox="1"/>
          <p:nvPr/>
        </p:nvSpPr>
        <p:spPr>
          <a:xfrm>
            <a:off x="702733"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10.</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8D0893A4-B036-48E0-C873-B770FF8740C8}"/>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9"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0738" y="1309687"/>
            <a:ext cx="5791200" cy="4229100"/>
          </a:xfrm>
        </p:spPr>
      </p:pic>
    </p:spTree>
    <p:extLst>
      <p:ext uri="{BB962C8B-B14F-4D97-AF65-F5344CB8AC3E}">
        <p14:creationId xmlns:p14="http://schemas.microsoft.com/office/powerpoint/2010/main" val="33682090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EC7C86-AC7F-11CC-05CB-B208A440BD28}"/>
              </a:ext>
            </a:extLst>
          </p:cNvPr>
          <p:cNvSpPr>
            <a:spLocks noGrp="1"/>
          </p:cNvSpPr>
          <p:nvPr>
            <p:ph type="title"/>
          </p:nvPr>
        </p:nvSpPr>
        <p:spPr>
          <a:xfrm>
            <a:off x="33637" y="756615"/>
            <a:ext cx="3499931" cy="5044634"/>
          </a:xfrm>
        </p:spPr>
        <p:txBody>
          <a:bodyPr>
            <a:noAutofit/>
          </a:bodyPr>
          <a:lstStyle/>
          <a:p>
            <a:r>
              <a:rPr lang="en-US" sz="2400" b="1" dirty="0" smtClean="0">
                <a:solidFill>
                  <a:schemeClr val="tx1"/>
                </a:solidFill>
                <a:ea typeface="+mj-lt"/>
                <a:cs typeface="+mj-lt"/>
              </a:rPr>
              <a:t>The installation might take a while</a:t>
            </a:r>
            <a:r>
              <a:rPr lang="el-GR" sz="2400" b="1" dirty="0" smtClean="0">
                <a:solidFill>
                  <a:schemeClr val="tx1"/>
                </a:solidFill>
                <a:ea typeface="+mj-lt"/>
                <a:cs typeface="+mj-lt"/>
              </a:rPr>
              <a:t>.</a:t>
            </a:r>
            <a:r>
              <a:rPr lang="el-GR" sz="2400" b="1" dirty="0">
                <a:solidFill>
                  <a:schemeClr val="tx1"/>
                </a:solidFill>
                <a:ea typeface="+mj-lt"/>
                <a:cs typeface="+mj-lt"/>
              </a:rPr>
              <a:t/>
            </a:r>
            <a:br>
              <a:rPr lang="el-GR" sz="2400" b="1" dirty="0">
                <a:solidFill>
                  <a:schemeClr val="tx1"/>
                </a:solidFill>
                <a:ea typeface="+mj-lt"/>
                <a:cs typeface="+mj-lt"/>
              </a:rPr>
            </a:br>
            <a:r>
              <a:rPr lang="en-US" sz="2400" b="1" dirty="0" smtClean="0">
                <a:solidFill>
                  <a:schemeClr val="tx1"/>
                </a:solidFill>
                <a:ea typeface="+mj-lt"/>
                <a:cs typeface="+mj-lt"/>
              </a:rPr>
              <a:t>If the installation takes place on a laptop, make sure that the laptop is plugged in.</a:t>
            </a:r>
            <a:endParaRPr lang="el-GR" sz="2400" b="1" dirty="0">
              <a:solidFill>
                <a:schemeClr val="tx1"/>
              </a:solidFill>
            </a:endParaRPr>
          </a:p>
        </p:txBody>
      </p:sp>
      <p:sp>
        <p:nvSpPr>
          <p:cNvPr id="4" name="TextBox 3">
            <a:extLst>
              <a:ext uri="{FF2B5EF4-FFF2-40B4-BE49-F238E27FC236}">
                <a16:creationId xmlns:a16="http://schemas.microsoft.com/office/drawing/2014/main" id="{4FCAAD98-7F6D-6F32-97CA-2E1D25C8F0A7}"/>
              </a:ext>
            </a:extLst>
          </p:cNvPr>
          <p:cNvSpPr txBox="1"/>
          <p:nvPr/>
        </p:nvSpPr>
        <p:spPr>
          <a:xfrm>
            <a:off x="412003" y="14866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11.</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E2C94BAD-5CE1-B5D2-213A-AE2B045C274C}"/>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6" name="Θέση περιεχομένου 5"/>
          <p:cNvPicPr>
            <a:picLocks noGrp="1" noChangeAspect="1"/>
          </p:cNvPicPr>
          <p:nvPr>
            <p:ph idx="1"/>
          </p:nvPr>
        </p:nvPicPr>
        <p:blipFill rotWithShape="1">
          <a:blip r:embed="rId3">
            <a:extLst>
              <a:ext uri="{28A0092B-C50C-407E-A947-70E740481C1C}">
                <a14:useLocalDpi xmlns:a14="http://schemas.microsoft.com/office/drawing/2010/main" val="0"/>
              </a:ext>
            </a:extLst>
          </a:blip>
          <a:srcRect l="25179" t="21427" r="25017" b="21812"/>
          <a:stretch/>
        </p:blipFill>
        <p:spPr>
          <a:xfrm>
            <a:off x="4615542" y="1515593"/>
            <a:ext cx="6077883" cy="3719816"/>
          </a:xfrm>
        </p:spPr>
      </p:pic>
    </p:spTree>
    <p:extLst>
      <p:ext uri="{BB962C8B-B14F-4D97-AF65-F5344CB8AC3E}">
        <p14:creationId xmlns:p14="http://schemas.microsoft.com/office/powerpoint/2010/main" val="345571986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51786F-22AF-87B9-A2B4-3D28444137F5}"/>
              </a:ext>
            </a:extLst>
          </p:cNvPr>
          <p:cNvSpPr>
            <a:spLocks noGrp="1"/>
          </p:cNvSpPr>
          <p:nvPr>
            <p:ph type="title"/>
          </p:nvPr>
        </p:nvSpPr>
        <p:spPr>
          <a:xfrm>
            <a:off x="296788" y="1215740"/>
            <a:ext cx="2947482" cy="4330868"/>
          </a:xfrm>
        </p:spPr>
        <p:txBody>
          <a:bodyPr>
            <a:normAutofit/>
          </a:bodyPr>
          <a:lstStyle/>
          <a:p>
            <a:r>
              <a:rPr lang="en-US" sz="2400" b="1" dirty="0" smtClean="0">
                <a:solidFill>
                  <a:schemeClr val="tx1"/>
                </a:solidFill>
                <a:ea typeface="+mj-lt"/>
                <a:cs typeface="+mj-lt"/>
              </a:rPr>
              <a:t>The installation </a:t>
            </a:r>
            <a:r>
              <a:rPr lang="en-US" sz="2400" b="1" dirty="0">
                <a:solidFill>
                  <a:schemeClr val="tx1"/>
                </a:solidFill>
                <a:ea typeface="+mj-lt"/>
                <a:cs typeface="+mj-lt"/>
              </a:rPr>
              <a:t>of </a:t>
            </a:r>
            <a:r>
              <a:rPr lang="el-GR" sz="2400" b="1" dirty="0">
                <a:solidFill>
                  <a:schemeClr val="tx1"/>
                </a:solidFill>
                <a:ea typeface="+mj-lt"/>
                <a:cs typeface="+mj-lt"/>
              </a:rPr>
              <a:t>Microsoft Office 365</a:t>
            </a:r>
            <a:r>
              <a:rPr lang="en-US" sz="2400" b="1" dirty="0">
                <a:solidFill>
                  <a:schemeClr val="tx1"/>
                </a:solidFill>
                <a:ea typeface="+mj-lt"/>
                <a:cs typeface="+mj-lt"/>
              </a:rPr>
              <a:t> is finished</a:t>
            </a:r>
            <a:r>
              <a:rPr lang="el-GR" sz="2400" b="1" dirty="0">
                <a:solidFill>
                  <a:schemeClr val="tx1"/>
                </a:solidFill>
                <a:ea typeface="+mj-lt"/>
                <a:cs typeface="+mj-lt"/>
              </a:rPr>
              <a:t>. </a:t>
            </a:r>
            <a:r>
              <a:rPr lang="en-US" sz="2400" b="1" dirty="0" smtClean="0">
                <a:solidFill>
                  <a:schemeClr val="tx1"/>
                </a:solidFill>
                <a:ea typeface="+mj-lt"/>
                <a:cs typeface="+mj-lt"/>
              </a:rPr>
              <a:t>Close the installation wizard and now </a:t>
            </a:r>
            <a:r>
              <a:rPr lang="en-US" sz="2400" b="1" dirty="0">
                <a:solidFill>
                  <a:schemeClr val="tx1"/>
                </a:solidFill>
                <a:ea typeface="+mj-lt"/>
                <a:cs typeface="+mj-lt"/>
              </a:rPr>
              <a:t>you </a:t>
            </a:r>
            <a:r>
              <a:rPr lang="en-US" sz="2400" b="1" dirty="0" smtClean="0">
                <a:solidFill>
                  <a:schemeClr val="tx1"/>
                </a:solidFill>
                <a:ea typeface="+mj-lt"/>
                <a:cs typeface="+mj-lt"/>
              </a:rPr>
              <a:t>can search the Menu and </a:t>
            </a:r>
            <a:r>
              <a:rPr lang="en-US" sz="2400" b="1" dirty="0">
                <a:solidFill>
                  <a:schemeClr val="tx1"/>
                </a:solidFill>
                <a:ea typeface="+mj-lt"/>
                <a:cs typeface="+mj-lt"/>
              </a:rPr>
              <a:t>open one of the Microsoft </a:t>
            </a:r>
            <a:r>
              <a:rPr lang="en-US" sz="2400" b="1" dirty="0" smtClean="0">
                <a:solidFill>
                  <a:schemeClr val="tx1"/>
                </a:solidFill>
                <a:ea typeface="+mj-lt"/>
                <a:cs typeface="+mj-lt"/>
              </a:rPr>
              <a:t>Office applications.</a:t>
            </a:r>
            <a:endParaRPr lang="el-GR" sz="2400" b="1" dirty="0">
              <a:solidFill>
                <a:schemeClr val="tx1"/>
              </a:solidFill>
            </a:endParaRPr>
          </a:p>
        </p:txBody>
      </p:sp>
      <p:sp>
        <p:nvSpPr>
          <p:cNvPr id="4" name="TextBox 3">
            <a:extLst>
              <a:ext uri="{FF2B5EF4-FFF2-40B4-BE49-F238E27FC236}">
                <a16:creationId xmlns:a16="http://schemas.microsoft.com/office/drawing/2014/main" id="{C890DB9C-F5F8-9A80-18D0-07248AA613F5}"/>
              </a:ext>
            </a:extLst>
          </p:cNvPr>
          <p:cNvSpPr txBox="1"/>
          <p:nvPr/>
        </p:nvSpPr>
        <p:spPr>
          <a:xfrm>
            <a:off x="398929" y="20842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12.</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2D2FEBDF-A726-8340-2C9C-C8FB515D5088}"/>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18" name="Θέση περιεχομένου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7712" y="1115483"/>
            <a:ext cx="7315200" cy="4713963"/>
          </a:xfrm>
        </p:spPr>
      </p:pic>
    </p:spTree>
    <p:extLst>
      <p:ext uri="{BB962C8B-B14F-4D97-AF65-F5344CB8AC3E}">
        <p14:creationId xmlns:p14="http://schemas.microsoft.com/office/powerpoint/2010/main" val="293181610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B58582-24AE-7886-8965-34661F947440}"/>
              </a:ext>
            </a:extLst>
          </p:cNvPr>
          <p:cNvSpPr>
            <a:spLocks noGrp="1"/>
          </p:cNvSpPr>
          <p:nvPr>
            <p:ph type="title"/>
          </p:nvPr>
        </p:nvSpPr>
        <p:spPr>
          <a:xfrm>
            <a:off x="217059" y="1515593"/>
            <a:ext cx="2947482" cy="4601183"/>
          </a:xfrm>
        </p:spPr>
        <p:txBody>
          <a:bodyPr>
            <a:normAutofit/>
          </a:bodyPr>
          <a:lstStyle/>
          <a:p>
            <a:r>
              <a:rPr lang="en-US" sz="2400" b="1" dirty="0" smtClean="0">
                <a:solidFill>
                  <a:schemeClr val="tx1"/>
                </a:solidFill>
                <a:ea typeface="+mj-lt"/>
                <a:cs typeface="+mj-lt"/>
              </a:rPr>
              <a:t>On the first use of one of the Microsoft Office 365 Applications </a:t>
            </a:r>
            <a:r>
              <a:rPr lang="el-GR" sz="2400" b="1" dirty="0" smtClean="0">
                <a:solidFill>
                  <a:schemeClr val="tx1"/>
                </a:solidFill>
                <a:ea typeface="+mj-lt"/>
                <a:cs typeface="+mj-lt"/>
              </a:rPr>
              <a:t>(</a:t>
            </a:r>
            <a:r>
              <a:rPr lang="en-US" sz="2400" b="1" dirty="0" smtClean="0">
                <a:solidFill>
                  <a:schemeClr val="tx1"/>
                </a:solidFill>
                <a:ea typeface="+mj-lt"/>
                <a:cs typeface="+mj-lt"/>
              </a:rPr>
              <a:t>e</a:t>
            </a:r>
            <a:r>
              <a:rPr lang="el-GR" sz="2400" b="1" dirty="0" smtClean="0">
                <a:solidFill>
                  <a:schemeClr val="tx1"/>
                </a:solidFill>
                <a:ea typeface="+mj-lt"/>
                <a:cs typeface="+mj-lt"/>
              </a:rPr>
              <a:t>.</a:t>
            </a:r>
            <a:r>
              <a:rPr lang="en-US" sz="2400" b="1" dirty="0" smtClean="0">
                <a:solidFill>
                  <a:schemeClr val="tx1"/>
                </a:solidFill>
                <a:ea typeface="+mj-lt"/>
                <a:cs typeface="+mj-lt"/>
              </a:rPr>
              <a:t>g.</a:t>
            </a:r>
            <a:r>
              <a:rPr lang="el-GR" sz="2400" b="1" dirty="0" smtClean="0">
                <a:solidFill>
                  <a:schemeClr val="tx1"/>
                </a:solidFill>
                <a:ea typeface="+mj-lt"/>
                <a:cs typeface="+mj-lt"/>
              </a:rPr>
              <a:t> </a:t>
            </a:r>
            <a:r>
              <a:rPr lang="el-GR" sz="2400" b="1" dirty="0">
                <a:solidFill>
                  <a:schemeClr val="tx1"/>
                </a:solidFill>
                <a:ea typeface="+mj-lt"/>
                <a:cs typeface="+mj-lt"/>
              </a:rPr>
              <a:t>Excel) </a:t>
            </a:r>
            <a:r>
              <a:rPr lang="en-US" sz="2400" b="1" dirty="0" smtClean="0">
                <a:solidFill>
                  <a:schemeClr val="tx1"/>
                </a:solidFill>
                <a:ea typeface="+mj-lt"/>
                <a:cs typeface="+mj-lt"/>
              </a:rPr>
              <a:t>it is necessary to select </a:t>
            </a:r>
            <a:r>
              <a:rPr lang="el-GR" sz="2400" b="1" i="1" dirty="0" smtClean="0">
                <a:solidFill>
                  <a:schemeClr val="tx1"/>
                </a:solidFill>
                <a:ea typeface="+mj-lt"/>
                <a:cs typeface="+mj-lt"/>
              </a:rPr>
              <a:t>«</a:t>
            </a:r>
            <a:r>
              <a:rPr lang="en-US" sz="2400" b="1" i="1" dirty="0" smtClean="0">
                <a:solidFill>
                  <a:schemeClr val="tx1"/>
                </a:solidFill>
                <a:ea typeface="+mj-lt"/>
                <a:cs typeface="+mj-lt"/>
              </a:rPr>
              <a:t>Sign in</a:t>
            </a:r>
            <a:r>
              <a:rPr lang="el-GR" sz="2400" b="1" i="1" dirty="0" smtClean="0">
                <a:solidFill>
                  <a:schemeClr val="tx1"/>
                </a:solidFill>
                <a:ea typeface="+mj-lt"/>
                <a:cs typeface="+mj-lt"/>
              </a:rPr>
              <a:t>»</a:t>
            </a:r>
            <a:r>
              <a:rPr lang="el-GR" sz="2400" b="1" dirty="0">
                <a:solidFill>
                  <a:schemeClr val="tx1"/>
                </a:solidFill>
                <a:ea typeface="+mj-lt"/>
                <a:cs typeface="+mj-lt"/>
              </a:rPr>
              <a:t> </a:t>
            </a:r>
            <a:r>
              <a:rPr lang="en-US" sz="2400" b="1" dirty="0" smtClean="0">
                <a:solidFill>
                  <a:schemeClr val="tx1"/>
                </a:solidFill>
                <a:ea typeface="+mj-lt"/>
                <a:cs typeface="+mj-lt"/>
              </a:rPr>
              <a:t>and</a:t>
            </a:r>
            <a:r>
              <a:rPr lang="el-GR" sz="2400" b="1" dirty="0" smtClean="0">
                <a:solidFill>
                  <a:schemeClr val="tx1"/>
                </a:solidFill>
                <a:ea typeface="+mj-lt"/>
                <a:cs typeface="+mj-lt"/>
              </a:rPr>
              <a:t> </a:t>
            </a:r>
            <a:r>
              <a:rPr lang="en-US" sz="2400" b="1" dirty="0" smtClean="0">
                <a:solidFill>
                  <a:schemeClr val="tx1"/>
                </a:solidFill>
                <a:ea typeface="+mj-lt"/>
                <a:cs typeface="+mj-lt"/>
              </a:rPr>
              <a:t>sign in with your new Microsoft account in order to activate the product</a:t>
            </a:r>
            <a:r>
              <a:rPr lang="el-GR" sz="2400" b="1" dirty="0" smtClean="0">
                <a:solidFill>
                  <a:schemeClr val="tx1"/>
                </a:solidFill>
                <a:ea typeface="+mj-lt"/>
                <a:cs typeface="+mj-lt"/>
              </a:rPr>
              <a:t>.</a:t>
            </a:r>
            <a:endParaRPr lang="el-GR" sz="2400" b="1" dirty="0">
              <a:solidFill>
                <a:schemeClr val="tx1"/>
              </a:solidFill>
            </a:endParaRPr>
          </a:p>
        </p:txBody>
      </p:sp>
      <p:sp>
        <p:nvSpPr>
          <p:cNvPr id="4" name="TextBox 3">
            <a:extLst>
              <a:ext uri="{FF2B5EF4-FFF2-40B4-BE49-F238E27FC236}">
                <a16:creationId xmlns:a16="http://schemas.microsoft.com/office/drawing/2014/main" id="{76C2BA52-684F-F47B-0CE0-A030DBF2DFEE}"/>
              </a:ext>
            </a:extLst>
          </p:cNvPr>
          <p:cNvSpPr txBox="1"/>
          <p:nvPr/>
        </p:nvSpPr>
        <p:spPr>
          <a:xfrm>
            <a:off x="421341" y="1524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13.</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84950A38-0A2F-306E-C6F7-D29E6CB5BD2E}"/>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
        <p:nvSpPr>
          <p:cNvPr id="15" name="Υπότιτλος 2">
            <a:extLst>
              <a:ext uri="{FF2B5EF4-FFF2-40B4-BE49-F238E27FC236}">
                <a16:creationId xmlns:a16="http://schemas.microsoft.com/office/drawing/2014/main" id="{C7AED3A4-F8E7-3571-208B-23D5062EC058}"/>
              </a:ext>
            </a:extLst>
          </p:cNvPr>
          <p:cNvSpPr txBox="1">
            <a:spLocks/>
          </p:cNvSpPr>
          <p:nvPr/>
        </p:nvSpPr>
        <p:spPr>
          <a:xfrm>
            <a:off x="159541"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8738" y="1226757"/>
            <a:ext cx="7315200" cy="4394960"/>
          </a:xfrm>
        </p:spPr>
      </p:pic>
    </p:spTree>
    <p:extLst>
      <p:ext uri="{BB962C8B-B14F-4D97-AF65-F5344CB8AC3E}">
        <p14:creationId xmlns:p14="http://schemas.microsoft.com/office/powerpoint/2010/main" val="387017376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EED121-A35B-2C04-A922-79305EF2845A}"/>
              </a:ext>
            </a:extLst>
          </p:cNvPr>
          <p:cNvSpPr>
            <a:spLocks noGrp="1"/>
          </p:cNvSpPr>
          <p:nvPr>
            <p:ph type="title"/>
          </p:nvPr>
        </p:nvSpPr>
        <p:spPr>
          <a:xfrm>
            <a:off x="240759" y="1053383"/>
            <a:ext cx="2947482" cy="4601183"/>
          </a:xfrm>
        </p:spPr>
        <p:txBody>
          <a:bodyPr>
            <a:normAutofit/>
          </a:bodyPr>
          <a:lstStyle/>
          <a:p>
            <a:r>
              <a:rPr lang="en-US" sz="2400" b="1" dirty="0" smtClean="0">
                <a:solidFill>
                  <a:schemeClr val="tx1"/>
                </a:solidFill>
                <a:ea typeface="+mj-lt"/>
                <a:cs typeface="+mj-lt"/>
              </a:rPr>
              <a:t>Fill</a:t>
            </a:r>
            <a:r>
              <a:rPr lang="el-GR" sz="2400" b="1" dirty="0" smtClean="0">
                <a:solidFill>
                  <a:schemeClr val="tx1"/>
                </a:solidFill>
                <a:ea typeface="+mj-lt"/>
                <a:cs typeface="+mj-lt"/>
              </a:rPr>
              <a:t> </a:t>
            </a:r>
            <a:r>
              <a:rPr lang="en-US" sz="2400" b="1" dirty="0" smtClean="0">
                <a:solidFill>
                  <a:schemeClr val="tx1"/>
                </a:solidFill>
                <a:ea typeface="+mj-lt"/>
                <a:cs typeface="+mj-lt"/>
              </a:rPr>
              <a:t>in the </a:t>
            </a:r>
            <a:r>
              <a:rPr lang="en-US" sz="2400" b="1" dirty="0">
                <a:solidFill>
                  <a:schemeClr val="tx1"/>
                </a:solidFill>
                <a:ea typeface="+mj-lt"/>
                <a:cs typeface="+mj-lt"/>
              </a:rPr>
              <a:t>username that </a:t>
            </a:r>
            <a:r>
              <a:rPr lang="en-US" sz="2400" b="1" dirty="0" smtClean="0">
                <a:solidFill>
                  <a:schemeClr val="tx1"/>
                </a:solidFill>
                <a:ea typeface="+mj-lt"/>
                <a:cs typeface="+mj-lt"/>
              </a:rPr>
              <a:t>you have been provided with in </a:t>
            </a:r>
            <a:r>
              <a:rPr lang="en-US" sz="2400" b="1" dirty="0">
                <a:solidFill>
                  <a:schemeClr val="tx1"/>
                </a:solidFill>
                <a:ea typeface="+mj-lt"/>
                <a:cs typeface="+mj-lt"/>
              </a:rPr>
              <a:t>S</a:t>
            </a:r>
            <a:r>
              <a:rPr lang="en-US" sz="2400" b="1" dirty="0" smtClean="0">
                <a:solidFill>
                  <a:schemeClr val="tx1"/>
                </a:solidFill>
                <a:ea typeface="+mj-lt"/>
                <a:cs typeface="+mj-lt"/>
              </a:rPr>
              <a:t>tep </a:t>
            </a:r>
            <a:r>
              <a:rPr lang="en-US" sz="2400" b="1" dirty="0">
                <a:solidFill>
                  <a:schemeClr val="tx1"/>
                </a:solidFill>
                <a:ea typeface="+mj-lt"/>
                <a:cs typeface="+mj-lt"/>
              </a:rPr>
              <a:t>2 </a:t>
            </a:r>
            <a:r>
              <a:rPr lang="en-US" sz="2400" b="1" dirty="0" smtClean="0">
                <a:solidFill>
                  <a:schemeClr val="tx1"/>
                </a:solidFill>
                <a:ea typeface="+mj-lt"/>
                <a:cs typeface="+mj-lt"/>
              </a:rPr>
              <a:t>and click </a:t>
            </a:r>
            <a:r>
              <a:rPr lang="el-GR" sz="2400" b="1" dirty="0">
                <a:solidFill>
                  <a:schemeClr val="tx1"/>
                </a:solidFill>
                <a:ea typeface="+mj-lt"/>
                <a:cs typeface="+mj-lt"/>
              </a:rPr>
              <a:t> </a:t>
            </a:r>
            <a:r>
              <a:rPr lang="el-GR" sz="2400" b="1" i="1" dirty="0" smtClean="0">
                <a:solidFill>
                  <a:schemeClr val="tx1"/>
                </a:solidFill>
                <a:ea typeface="+mj-lt"/>
                <a:cs typeface="+mj-lt"/>
              </a:rPr>
              <a:t>«</a:t>
            </a:r>
            <a:r>
              <a:rPr lang="en-US" sz="2400" b="1" i="1" dirty="0" smtClean="0">
                <a:solidFill>
                  <a:schemeClr val="tx1"/>
                </a:solidFill>
                <a:ea typeface="+mj-lt"/>
                <a:cs typeface="+mj-lt"/>
              </a:rPr>
              <a:t>Next</a:t>
            </a:r>
            <a:r>
              <a:rPr lang="el-GR" sz="2400" b="1" i="1" dirty="0" smtClean="0">
                <a:solidFill>
                  <a:schemeClr val="tx1"/>
                </a:solidFill>
                <a:ea typeface="+mj-lt"/>
                <a:cs typeface="+mj-lt"/>
              </a:rPr>
              <a:t>»</a:t>
            </a:r>
            <a:r>
              <a:rPr lang="el-GR" sz="2400" b="1" dirty="0" smtClean="0">
                <a:solidFill>
                  <a:schemeClr val="tx1"/>
                </a:solidFill>
                <a:ea typeface="+mj-lt"/>
                <a:cs typeface="+mj-lt"/>
              </a:rPr>
              <a:t>.</a:t>
            </a:r>
            <a:endParaRPr lang="el-GR" sz="2400" b="1" dirty="0">
              <a:solidFill>
                <a:schemeClr val="tx1"/>
              </a:solidFill>
            </a:endParaRPr>
          </a:p>
        </p:txBody>
      </p:sp>
      <p:sp>
        <p:nvSpPr>
          <p:cNvPr id="4" name="TextBox 3">
            <a:extLst>
              <a:ext uri="{FF2B5EF4-FFF2-40B4-BE49-F238E27FC236}">
                <a16:creationId xmlns:a16="http://schemas.microsoft.com/office/drawing/2014/main" id="{84EACDCB-115D-6D1C-02B1-DAA5BD28ADB3}"/>
              </a:ext>
            </a:extLst>
          </p:cNvPr>
          <p:cNvSpPr txBox="1"/>
          <p:nvPr/>
        </p:nvSpPr>
        <p:spPr>
          <a:xfrm>
            <a:off x="342900" y="1735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14.</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969467F0-B3AE-9633-0C7A-A2E3A4961A5B}"/>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a:ea typeface="+mn-lt"/>
                <a:cs typeface="+mn-lt"/>
              </a:rPr>
              <a:t>ICTUOC</a:t>
            </a:r>
            <a:r>
              <a:rPr lang="el-GR">
                <a:ea typeface="+mn-lt"/>
                <a:cs typeface="+mn-lt"/>
              </a:rPr>
              <a:t> – </a:t>
            </a:r>
            <a:r>
              <a:rPr lang="en-US">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6" name="Θέση περιεχομένου 5"/>
          <p:cNvPicPr>
            <a:picLocks noGrp="1" noChangeAspect="1"/>
          </p:cNvPicPr>
          <p:nvPr>
            <p:ph idx="1"/>
          </p:nvPr>
        </p:nvPicPr>
        <p:blipFill rotWithShape="1">
          <a:blip r:embed="rId3">
            <a:extLst>
              <a:ext uri="{28A0092B-C50C-407E-A947-70E740481C1C}">
                <a14:useLocalDpi xmlns:a14="http://schemas.microsoft.com/office/drawing/2010/main" val="0"/>
              </a:ext>
            </a:extLst>
          </a:blip>
          <a:srcRect l="888"/>
          <a:stretch/>
        </p:blipFill>
        <p:spPr>
          <a:xfrm>
            <a:off x="4305670" y="988339"/>
            <a:ext cx="6543305" cy="5121275"/>
          </a:xfrm>
        </p:spPr>
      </p:pic>
    </p:spTree>
    <p:extLst>
      <p:ext uri="{BB962C8B-B14F-4D97-AF65-F5344CB8AC3E}">
        <p14:creationId xmlns:p14="http://schemas.microsoft.com/office/powerpoint/2010/main" val="229044495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CAAE21-B2E5-1F71-8E9F-68F0B083BCFB}"/>
              </a:ext>
            </a:extLst>
          </p:cNvPr>
          <p:cNvSpPr>
            <a:spLocks noGrp="1"/>
          </p:cNvSpPr>
          <p:nvPr>
            <p:ph type="title"/>
          </p:nvPr>
        </p:nvSpPr>
        <p:spPr>
          <a:xfrm>
            <a:off x="252919" y="1039170"/>
            <a:ext cx="2947482" cy="4601183"/>
          </a:xfrm>
        </p:spPr>
        <p:txBody>
          <a:bodyPr/>
          <a:lstStyle/>
          <a:p>
            <a:r>
              <a:rPr lang="en-US" sz="2400" b="1" dirty="0" smtClean="0">
                <a:solidFill>
                  <a:schemeClr val="tx1"/>
                </a:solidFill>
                <a:ea typeface="+mj-lt"/>
                <a:cs typeface="+mj-lt"/>
              </a:rPr>
              <a:t>Fill in</a:t>
            </a:r>
            <a:r>
              <a:rPr lang="el-GR" sz="2400" b="1" dirty="0" smtClean="0">
                <a:solidFill>
                  <a:schemeClr val="tx1"/>
                </a:solidFill>
                <a:ea typeface="+mj-lt"/>
                <a:cs typeface="+mj-lt"/>
              </a:rPr>
              <a:t> </a:t>
            </a:r>
            <a:r>
              <a:rPr lang="en-US" sz="2400" b="1" dirty="0" smtClean="0">
                <a:solidFill>
                  <a:schemeClr val="tx1"/>
                </a:solidFill>
                <a:ea typeface="+mj-lt"/>
                <a:cs typeface="+mj-lt"/>
              </a:rPr>
              <a:t>the</a:t>
            </a:r>
            <a:r>
              <a:rPr lang="el-GR" sz="2400" b="1" dirty="0" smtClean="0">
                <a:solidFill>
                  <a:schemeClr val="tx1"/>
                </a:solidFill>
                <a:ea typeface="+mj-lt"/>
                <a:cs typeface="+mj-lt"/>
              </a:rPr>
              <a:t> </a:t>
            </a:r>
            <a:r>
              <a:rPr lang="en-US" sz="2400" b="1" dirty="0" smtClean="0">
                <a:solidFill>
                  <a:schemeClr val="tx1"/>
                </a:solidFill>
                <a:ea typeface="+mj-lt"/>
                <a:cs typeface="+mj-lt"/>
              </a:rPr>
              <a:t>password you created in step </a:t>
            </a:r>
            <a:r>
              <a:rPr lang="el-GR" sz="2400" b="1" dirty="0" smtClean="0">
                <a:solidFill>
                  <a:schemeClr val="tx1"/>
                </a:solidFill>
                <a:ea typeface="+mj-lt"/>
                <a:cs typeface="+mj-lt"/>
              </a:rPr>
              <a:t>5 </a:t>
            </a:r>
            <a:r>
              <a:rPr lang="en-US" sz="2400" b="1" dirty="0" smtClean="0">
                <a:solidFill>
                  <a:schemeClr val="tx1"/>
                </a:solidFill>
                <a:ea typeface="+mj-lt"/>
                <a:cs typeface="+mj-lt"/>
              </a:rPr>
              <a:t>and select</a:t>
            </a:r>
            <a:r>
              <a:rPr lang="el-GR" sz="2400" b="1" dirty="0">
                <a:solidFill>
                  <a:schemeClr val="tx1"/>
                </a:solidFill>
                <a:ea typeface="+mj-lt"/>
                <a:cs typeface="+mj-lt"/>
              </a:rPr>
              <a:t> </a:t>
            </a:r>
            <a:r>
              <a:rPr lang="el-GR" sz="2400" b="1" i="1" dirty="0" smtClean="0">
                <a:solidFill>
                  <a:schemeClr val="tx1"/>
                </a:solidFill>
                <a:ea typeface="+mj-lt"/>
                <a:cs typeface="+mj-lt"/>
              </a:rPr>
              <a:t>«</a:t>
            </a:r>
            <a:r>
              <a:rPr lang="en-US" sz="2400" b="1" i="1" dirty="0" smtClean="0">
                <a:solidFill>
                  <a:schemeClr val="tx1"/>
                </a:solidFill>
                <a:ea typeface="+mj-lt"/>
                <a:cs typeface="+mj-lt"/>
              </a:rPr>
              <a:t>Sign in</a:t>
            </a:r>
            <a:r>
              <a:rPr lang="el-GR" sz="2400" b="1" i="1" dirty="0" smtClean="0">
                <a:solidFill>
                  <a:schemeClr val="tx1"/>
                </a:solidFill>
                <a:ea typeface="+mj-lt"/>
                <a:cs typeface="+mj-lt"/>
              </a:rPr>
              <a:t>»</a:t>
            </a:r>
            <a:r>
              <a:rPr lang="el-GR" sz="2400" b="1" dirty="0" smtClean="0">
                <a:solidFill>
                  <a:schemeClr val="tx1"/>
                </a:solidFill>
                <a:ea typeface="+mj-lt"/>
                <a:cs typeface="+mj-lt"/>
              </a:rPr>
              <a:t>.</a:t>
            </a:r>
            <a:endParaRPr lang="el-GR" sz="2400" b="1" dirty="0">
              <a:solidFill>
                <a:schemeClr val="tx1"/>
              </a:solidFill>
            </a:endParaRPr>
          </a:p>
        </p:txBody>
      </p:sp>
      <p:sp>
        <p:nvSpPr>
          <p:cNvPr id="4" name="TextBox 3">
            <a:extLst>
              <a:ext uri="{FF2B5EF4-FFF2-40B4-BE49-F238E27FC236}">
                <a16:creationId xmlns:a16="http://schemas.microsoft.com/office/drawing/2014/main" id="{4C2F3CCF-7E9D-A6BD-E178-B67FE8A227BF}"/>
              </a:ext>
            </a:extLst>
          </p:cNvPr>
          <p:cNvSpPr txBox="1"/>
          <p:nvPr/>
        </p:nvSpPr>
        <p:spPr>
          <a:xfrm>
            <a:off x="438150"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15.</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9D06F8A4-09F1-E2F5-C53E-B532D8366D74}"/>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a:ea typeface="+mn-lt"/>
                <a:cs typeface="+mn-lt"/>
              </a:rPr>
              <a:t>ICTUOC</a:t>
            </a:r>
            <a:r>
              <a:rPr lang="el-GR">
                <a:ea typeface="+mn-lt"/>
                <a:cs typeface="+mn-lt"/>
              </a:rPr>
              <a:t> – </a:t>
            </a:r>
            <a:r>
              <a:rPr lang="en-US">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8268" y="981233"/>
            <a:ext cx="5255410" cy="5121275"/>
          </a:xfrm>
        </p:spPr>
      </p:pic>
    </p:spTree>
    <p:extLst>
      <p:ext uri="{BB962C8B-B14F-4D97-AF65-F5344CB8AC3E}">
        <p14:creationId xmlns:p14="http://schemas.microsoft.com/office/powerpoint/2010/main" val="85718453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443883" y="5707413"/>
            <a:ext cx="8273989" cy="342900"/>
          </a:xfrm>
        </p:spPr>
        <p:txBody>
          <a:bodyPr rtlCol="0">
            <a:normAutofit fontScale="77500" lnSpcReduction="20000"/>
          </a:bodyPr>
          <a:lstStyle/>
          <a:p>
            <a:r>
              <a:rPr lang="en-US" dirty="0" smtClean="0">
                <a:ea typeface="+mn-lt"/>
                <a:cs typeface="+mn-lt"/>
              </a:rPr>
              <a:t>ICTUOC</a:t>
            </a:r>
            <a:r>
              <a:rPr lang="el-GR" dirty="0" smtClean="0">
                <a:ea typeface="+mn-lt"/>
                <a:cs typeface="+mn-lt"/>
              </a:rPr>
              <a:t> – </a:t>
            </a:r>
            <a:r>
              <a:rPr lang="en-US" dirty="0" smtClean="0">
                <a:ea typeface="+mn-lt"/>
                <a:cs typeface="+mn-lt"/>
              </a:rPr>
              <a:t>Center of Infrastructure Technology Services, Informatics and Communications</a:t>
            </a:r>
            <a:endParaRPr lang="el-GR" dirty="0"/>
          </a:p>
        </p:txBody>
      </p:sp>
      <p:sp>
        <p:nvSpPr>
          <p:cNvPr id="4" name="TextBox 3">
            <a:extLst>
              <a:ext uri="{FF2B5EF4-FFF2-40B4-BE49-F238E27FC236}">
                <a16:creationId xmlns:a16="http://schemas.microsoft.com/office/drawing/2014/main" id="{EF4B7705-53DA-4BB5-0C12-64F14CE892C0}"/>
              </a:ext>
            </a:extLst>
          </p:cNvPr>
          <p:cNvSpPr txBox="1"/>
          <p:nvPr/>
        </p:nvSpPr>
        <p:spPr>
          <a:xfrm>
            <a:off x="1676401" y="2172495"/>
            <a:ext cx="5590115" cy="2062103"/>
          </a:xfrm>
          <a:prstGeom prst="rect">
            <a:avLst/>
          </a:prstGeom>
          <a:noFill/>
          <a:ln w="5715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l-GR" sz="3200" dirty="0" smtClean="0">
              <a:solidFill>
                <a:schemeClr val="bg1"/>
              </a:solidFill>
              <a:latin typeface="Comic Sans MS"/>
            </a:endParaRPr>
          </a:p>
          <a:p>
            <a:pPr algn="ctr"/>
            <a:r>
              <a:rPr lang="el-GR" sz="3200" dirty="0">
                <a:solidFill>
                  <a:schemeClr val="bg1"/>
                </a:solidFill>
                <a:latin typeface="Comic Sans MS"/>
              </a:rPr>
              <a:t>Office 365</a:t>
            </a:r>
            <a:r>
              <a:rPr lang="en-US" sz="3200" dirty="0">
                <a:solidFill>
                  <a:schemeClr val="bg1"/>
                </a:solidFill>
                <a:latin typeface="Comic Sans MS"/>
              </a:rPr>
              <a:t> installation instructions</a:t>
            </a:r>
            <a:endParaRPr lang="el-GR" sz="3200" dirty="0">
              <a:solidFill>
                <a:schemeClr val="bg1"/>
              </a:solidFill>
              <a:latin typeface="Comic Sans MS"/>
            </a:endParaRPr>
          </a:p>
          <a:p>
            <a:pPr algn="ctr"/>
            <a:endParaRPr lang="el-GR" sz="3200" dirty="0">
              <a:solidFill>
                <a:schemeClr val="bg1"/>
              </a:solidFill>
              <a:latin typeface="Comic Sans MS"/>
            </a:endParaRPr>
          </a:p>
        </p:txBody>
      </p:sp>
      <p:pic>
        <p:nvPicPr>
          <p:cNvPr id="7" name="Εικόνα 7">
            <a:extLst>
              <a:ext uri="{FF2B5EF4-FFF2-40B4-BE49-F238E27FC236}">
                <a16:creationId xmlns:a16="http://schemas.microsoft.com/office/drawing/2014/main" id="{C813B679-78C9-6A72-8EB5-DCDBB73554F4}"/>
              </a:ext>
            </a:extLst>
          </p:cNvPr>
          <p:cNvPicPr>
            <a:picLocks noChangeAspect="1"/>
          </p:cNvPicPr>
          <p:nvPr/>
        </p:nvPicPr>
        <p:blipFill>
          <a:blip r:embed="rId3"/>
          <a:stretch>
            <a:fillRect/>
          </a:stretch>
        </p:blipFill>
        <p:spPr>
          <a:xfrm>
            <a:off x="10076921" y="845343"/>
            <a:ext cx="1411024" cy="922073"/>
          </a:xfrm>
          <a:prstGeom prst="rect">
            <a:avLst/>
          </a:prstGeom>
        </p:spPr>
      </p:pic>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52FE0748-3388-7DA9-1B90-5E42997A30F6}"/>
              </a:ext>
            </a:extLst>
          </p:cNvPr>
          <p:cNvPicPr>
            <a:picLocks noChangeAspect="1"/>
          </p:cNvPicPr>
          <p:nvPr/>
        </p:nvPicPr>
        <p:blipFill>
          <a:blip r:embed="rId4"/>
          <a:stretch>
            <a:fillRect/>
          </a:stretch>
        </p:blipFill>
        <p:spPr>
          <a:xfrm>
            <a:off x="123823" y="847725"/>
            <a:ext cx="2419350" cy="852487"/>
          </a:xfrm>
          <a:prstGeom prst="rect">
            <a:avLst/>
          </a:prstGeom>
        </p:spPr>
      </p:pic>
    </p:spTree>
    <p:extLst>
      <p:ext uri="{BB962C8B-B14F-4D97-AF65-F5344CB8AC3E}">
        <p14:creationId xmlns:p14="http://schemas.microsoft.com/office/powerpoint/2010/main" val="305931637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9F493A-BA35-A135-6CB6-B02FDF677918}"/>
              </a:ext>
            </a:extLst>
          </p:cNvPr>
          <p:cNvSpPr>
            <a:spLocks noGrp="1"/>
          </p:cNvSpPr>
          <p:nvPr>
            <p:ph type="title"/>
          </p:nvPr>
        </p:nvSpPr>
        <p:spPr>
          <a:xfrm>
            <a:off x="350285" y="1400086"/>
            <a:ext cx="3148565" cy="4029683"/>
          </a:xfrm>
        </p:spPr>
        <p:txBody>
          <a:bodyPr>
            <a:normAutofit/>
          </a:bodyPr>
          <a:lstStyle/>
          <a:p>
            <a:r>
              <a:rPr lang="en-US" sz="2400" b="1" dirty="0" smtClean="0">
                <a:solidFill>
                  <a:schemeClr val="tx1"/>
                </a:solidFill>
                <a:ea typeface="+mj-lt"/>
                <a:cs typeface="+mj-lt"/>
              </a:rPr>
              <a:t>Once the account details have been entered correctly</a:t>
            </a:r>
            <a:r>
              <a:rPr lang="el-GR" sz="2400" b="1" dirty="0" smtClean="0">
                <a:solidFill>
                  <a:schemeClr val="tx1"/>
                </a:solidFill>
                <a:ea typeface="+mj-lt"/>
                <a:cs typeface="+mj-lt"/>
              </a:rPr>
              <a:t>, </a:t>
            </a:r>
            <a:r>
              <a:rPr lang="en-US" sz="2400" b="1" dirty="0" smtClean="0">
                <a:solidFill>
                  <a:schemeClr val="tx1"/>
                </a:solidFill>
                <a:ea typeface="+mj-lt"/>
                <a:cs typeface="+mj-lt"/>
              </a:rPr>
              <a:t>the guide will ask you if you want to save these details for future use</a:t>
            </a:r>
            <a:r>
              <a:rPr lang="el-GR" sz="2400" b="1" dirty="0" smtClean="0">
                <a:solidFill>
                  <a:schemeClr val="tx1"/>
                </a:solidFill>
                <a:ea typeface="+mj-lt"/>
                <a:cs typeface="+mj-lt"/>
              </a:rPr>
              <a:t>.</a:t>
            </a:r>
            <a:r>
              <a:rPr lang="en-US" sz="2400" b="1" dirty="0" smtClean="0">
                <a:solidFill>
                  <a:schemeClr val="tx1"/>
                </a:solidFill>
                <a:ea typeface="+mj-lt"/>
                <a:cs typeface="+mj-lt"/>
              </a:rPr>
              <a:t/>
            </a:r>
            <a:br>
              <a:rPr lang="en-US" sz="2400" b="1" dirty="0" smtClean="0">
                <a:solidFill>
                  <a:schemeClr val="tx1"/>
                </a:solidFill>
                <a:ea typeface="+mj-lt"/>
                <a:cs typeface="+mj-lt"/>
              </a:rPr>
            </a:br>
            <a:r>
              <a:rPr lang="en-US" sz="2400" b="1" dirty="0" smtClean="0">
                <a:solidFill>
                  <a:schemeClr val="tx1"/>
                </a:solidFill>
                <a:ea typeface="+mj-lt"/>
                <a:cs typeface="+mj-lt"/>
              </a:rPr>
              <a:t>For your convenience, it is recommended that you select OK</a:t>
            </a:r>
            <a:r>
              <a:rPr lang="el-GR" sz="2400" b="1" dirty="0" smtClean="0">
                <a:solidFill>
                  <a:schemeClr val="tx1"/>
                </a:solidFill>
                <a:ea typeface="+mj-lt"/>
                <a:cs typeface="+mj-lt"/>
              </a:rPr>
              <a:t>.</a:t>
            </a:r>
            <a:endParaRPr lang="el-GR" sz="2400" dirty="0">
              <a:solidFill>
                <a:schemeClr val="tx1"/>
              </a:solidFill>
            </a:endParaRPr>
          </a:p>
        </p:txBody>
      </p:sp>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id="{CA51AD81-B79A-E197-A056-5699F9FF6159}"/>
              </a:ext>
            </a:extLst>
          </p:cNvPr>
          <p:cNvPicPr>
            <a:picLocks noGrp="1" noChangeAspect="1"/>
          </p:cNvPicPr>
          <p:nvPr>
            <p:ph idx="1"/>
          </p:nvPr>
        </p:nvPicPr>
        <p:blipFill rotWithShape="1">
          <a:blip r:embed="rId2"/>
          <a:srcRect l="1420" t="1515" r="2473" b="2072"/>
          <a:stretch/>
        </p:blipFill>
        <p:spPr>
          <a:xfrm>
            <a:off x="4820575" y="861134"/>
            <a:ext cx="5291091" cy="5202315"/>
          </a:xfrm>
        </p:spPr>
      </p:pic>
      <p:sp>
        <p:nvSpPr>
          <p:cNvPr id="8" name="TextBox 7">
            <a:extLst>
              <a:ext uri="{FF2B5EF4-FFF2-40B4-BE49-F238E27FC236}">
                <a16:creationId xmlns:a16="http://schemas.microsoft.com/office/drawing/2014/main" id="{6590C4E9-47BF-9EA2-AAE5-73A95489E6EF}"/>
              </a:ext>
            </a:extLst>
          </p:cNvPr>
          <p:cNvSpPr txBox="1"/>
          <p:nvPr/>
        </p:nvSpPr>
        <p:spPr>
          <a:xfrm>
            <a:off x="438150"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6"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16.</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60B57C49-5CC4-A107-E354-C8290CDDEC1B}"/>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Tree>
    <p:extLst>
      <p:ext uri="{BB962C8B-B14F-4D97-AF65-F5344CB8AC3E}">
        <p14:creationId xmlns:p14="http://schemas.microsoft.com/office/powerpoint/2010/main" val="33948539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A61D56-2C78-FEB4-3213-C063E5248850}"/>
              </a:ext>
            </a:extLst>
          </p:cNvPr>
          <p:cNvSpPr>
            <a:spLocks noGrp="1"/>
          </p:cNvSpPr>
          <p:nvPr>
            <p:ph type="title"/>
          </p:nvPr>
        </p:nvSpPr>
        <p:spPr>
          <a:xfrm>
            <a:off x="336009" y="1515593"/>
            <a:ext cx="2947482" cy="4601183"/>
          </a:xfrm>
        </p:spPr>
        <p:txBody>
          <a:bodyPr>
            <a:normAutofit/>
          </a:bodyPr>
          <a:lstStyle/>
          <a:p>
            <a:r>
              <a:rPr lang="en-US" sz="2400" b="1" dirty="0" smtClean="0">
                <a:solidFill>
                  <a:schemeClr val="tx1"/>
                </a:solidFill>
                <a:ea typeface="+mj-lt"/>
                <a:cs typeface="+mj-lt"/>
              </a:rPr>
              <a:t>The installation and activation processes have been completed</a:t>
            </a:r>
            <a:r>
              <a:rPr lang="el-GR" sz="2400" b="1" dirty="0" smtClean="0">
                <a:solidFill>
                  <a:schemeClr val="tx1"/>
                </a:solidFill>
                <a:ea typeface="+mj-lt"/>
                <a:cs typeface="+mj-lt"/>
              </a:rPr>
              <a:t>. </a:t>
            </a:r>
            <a:r>
              <a:rPr lang="en-US" sz="2400" b="1" dirty="0" smtClean="0">
                <a:solidFill>
                  <a:schemeClr val="tx1"/>
                </a:solidFill>
                <a:ea typeface="+mj-lt"/>
                <a:cs typeface="+mj-lt"/>
              </a:rPr>
              <a:t>Press</a:t>
            </a:r>
            <a:r>
              <a:rPr lang="el-GR" sz="2400" b="1" dirty="0" smtClean="0">
                <a:solidFill>
                  <a:schemeClr val="tx1"/>
                </a:solidFill>
                <a:ea typeface="+mj-lt"/>
                <a:cs typeface="+mj-lt"/>
              </a:rPr>
              <a:t> </a:t>
            </a:r>
            <a:r>
              <a:rPr lang="en-US" sz="2400" b="1" dirty="0" smtClean="0">
                <a:solidFill>
                  <a:schemeClr val="tx1"/>
                </a:solidFill>
                <a:ea typeface="+mj-lt"/>
                <a:cs typeface="+mj-lt"/>
              </a:rPr>
              <a:t>the</a:t>
            </a:r>
            <a:r>
              <a:rPr lang="el-GR" sz="2400" b="1" dirty="0" smtClean="0">
                <a:solidFill>
                  <a:schemeClr val="tx1"/>
                </a:solidFill>
                <a:ea typeface="+mj-lt"/>
                <a:cs typeface="+mj-lt"/>
              </a:rPr>
              <a:t> </a:t>
            </a:r>
            <a:r>
              <a:rPr lang="el-GR" sz="2400" b="1" i="1" dirty="0" smtClean="0">
                <a:solidFill>
                  <a:schemeClr val="tx1"/>
                </a:solidFill>
                <a:ea typeface="+mj-lt"/>
                <a:cs typeface="+mj-lt"/>
              </a:rPr>
              <a:t>«</a:t>
            </a:r>
            <a:r>
              <a:rPr lang="en-US" sz="2400" b="1" dirty="0" smtClean="0">
                <a:solidFill>
                  <a:schemeClr val="tx1"/>
                </a:solidFill>
                <a:ea typeface="+mj-lt"/>
                <a:cs typeface="+mj-lt"/>
              </a:rPr>
              <a:t>Finish</a:t>
            </a:r>
            <a:r>
              <a:rPr lang="el-GR" sz="2400" b="1" i="1" dirty="0" smtClean="0">
                <a:solidFill>
                  <a:schemeClr val="tx1"/>
                </a:solidFill>
                <a:ea typeface="+mj-lt"/>
                <a:cs typeface="+mj-lt"/>
              </a:rPr>
              <a:t>»</a:t>
            </a:r>
            <a:r>
              <a:rPr lang="en-US" sz="2400" b="1" dirty="0" smtClean="0">
                <a:solidFill>
                  <a:schemeClr val="tx1"/>
                </a:solidFill>
                <a:ea typeface="+mj-lt"/>
                <a:cs typeface="+mj-lt"/>
              </a:rPr>
              <a:t> button.</a:t>
            </a:r>
            <a:endParaRPr lang="el-GR" sz="2400" b="1" dirty="0">
              <a:solidFill>
                <a:schemeClr val="tx1"/>
              </a:solidFill>
            </a:endParaRPr>
          </a:p>
          <a:p>
            <a:r>
              <a:rPr lang="en-US" sz="2400" b="1" dirty="0" smtClean="0">
                <a:solidFill>
                  <a:schemeClr val="tx1"/>
                </a:solidFill>
                <a:ea typeface="+mj-lt"/>
                <a:cs typeface="+mj-lt"/>
              </a:rPr>
              <a:t>Now you can use </a:t>
            </a:r>
            <a:r>
              <a:rPr lang="el-GR" sz="2400" b="1" dirty="0" smtClean="0">
                <a:solidFill>
                  <a:schemeClr val="tx1"/>
                </a:solidFill>
                <a:ea typeface="+mj-lt"/>
                <a:cs typeface="+mj-lt"/>
              </a:rPr>
              <a:t>Microsoft </a:t>
            </a:r>
            <a:r>
              <a:rPr lang="el-GR" sz="2400" b="1" dirty="0">
                <a:solidFill>
                  <a:schemeClr val="tx1"/>
                </a:solidFill>
                <a:ea typeface="+mj-lt"/>
                <a:cs typeface="+mj-lt"/>
              </a:rPr>
              <a:t>Office </a:t>
            </a:r>
            <a:r>
              <a:rPr lang="en-US" sz="2400" b="1" dirty="0" smtClean="0">
                <a:solidFill>
                  <a:schemeClr val="tx1"/>
                </a:solidFill>
                <a:ea typeface="+mj-lt"/>
                <a:cs typeface="+mj-lt"/>
              </a:rPr>
              <a:t>by choosing the desired application </a:t>
            </a:r>
            <a:r>
              <a:rPr lang="el-GR" sz="2400" b="1" dirty="0" smtClean="0">
                <a:solidFill>
                  <a:schemeClr val="tx1"/>
                </a:solidFill>
                <a:ea typeface="+mj-lt"/>
                <a:cs typeface="+mj-lt"/>
              </a:rPr>
              <a:t>(Word</a:t>
            </a:r>
            <a:r>
              <a:rPr lang="el-GR" sz="2400" b="1" dirty="0">
                <a:solidFill>
                  <a:schemeClr val="tx1"/>
                </a:solidFill>
                <a:ea typeface="+mj-lt"/>
                <a:cs typeface="+mj-lt"/>
              </a:rPr>
              <a:t>, Excel, </a:t>
            </a:r>
            <a:r>
              <a:rPr lang="en-US" sz="2400" b="1" dirty="0" smtClean="0">
                <a:solidFill>
                  <a:schemeClr val="tx1"/>
                </a:solidFill>
                <a:ea typeface="+mj-lt"/>
                <a:cs typeface="+mj-lt"/>
              </a:rPr>
              <a:t>etc.</a:t>
            </a:r>
            <a:r>
              <a:rPr lang="el-GR" sz="2400" b="1" dirty="0" smtClean="0">
                <a:solidFill>
                  <a:schemeClr val="tx1"/>
                </a:solidFill>
                <a:ea typeface="+mj-lt"/>
                <a:cs typeface="+mj-lt"/>
              </a:rPr>
              <a:t>) </a:t>
            </a:r>
            <a:r>
              <a:rPr lang="en-US" sz="2400" b="1" dirty="0" smtClean="0">
                <a:solidFill>
                  <a:schemeClr val="tx1"/>
                </a:solidFill>
                <a:ea typeface="+mj-lt"/>
                <a:cs typeface="+mj-lt"/>
              </a:rPr>
              <a:t>from the Menu</a:t>
            </a:r>
            <a:r>
              <a:rPr lang="el-GR" sz="2400" b="1" dirty="0" smtClean="0">
                <a:solidFill>
                  <a:schemeClr val="tx1"/>
                </a:solidFill>
                <a:ea typeface="+mj-lt"/>
                <a:cs typeface="+mj-lt"/>
              </a:rPr>
              <a:t>.</a:t>
            </a:r>
            <a:endParaRPr lang="el-GR" sz="2400" b="1" dirty="0">
              <a:solidFill>
                <a:schemeClr val="tx1"/>
              </a:solidFill>
            </a:endParaRPr>
          </a:p>
          <a:p>
            <a:endParaRPr lang="el-GR" sz="2400" b="1" dirty="0">
              <a:solidFill>
                <a:schemeClr val="tx1"/>
              </a:solidFill>
            </a:endParaRPr>
          </a:p>
        </p:txBody>
      </p:sp>
      <p:sp>
        <p:nvSpPr>
          <p:cNvPr id="6" name="TextBox 5">
            <a:extLst>
              <a:ext uri="{FF2B5EF4-FFF2-40B4-BE49-F238E27FC236}">
                <a16:creationId xmlns:a16="http://schemas.microsoft.com/office/drawing/2014/main" id="{31934F51-2D98-2DAE-2212-8D3F1336E98A}"/>
              </a:ext>
            </a:extLst>
          </p:cNvPr>
          <p:cNvSpPr txBox="1"/>
          <p:nvPr/>
        </p:nvSpPr>
        <p:spPr>
          <a:xfrm>
            <a:off x="438150"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17.</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14059931-3FFB-CC65-A36B-33BD06D2ED43}"/>
              </a:ext>
            </a:extLst>
          </p:cNvPr>
          <p:cNvPicPr>
            <a:picLocks noChangeAspect="1"/>
          </p:cNvPicPr>
          <p:nvPr/>
        </p:nvPicPr>
        <p:blipFill>
          <a:blip r:embed="rId2"/>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5866" y="995501"/>
            <a:ext cx="5282405" cy="5121275"/>
          </a:xfrm>
        </p:spPr>
      </p:pic>
    </p:spTree>
    <p:extLst>
      <p:ext uri="{BB962C8B-B14F-4D97-AF65-F5344CB8AC3E}">
        <p14:creationId xmlns:p14="http://schemas.microsoft.com/office/powerpoint/2010/main" val="25182345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96A9B-E578-848B-D56C-C953A6B8BFB7}"/>
              </a:ext>
            </a:extLst>
          </p:cNvPr>
          <p:cNvSpPr>
            <a:spLocks noGrp="1"/>
          </p:cNvSpPr>
          <p:nvPr>
            <p:ph type="ctrTitle"/>
          </p:nvPr>
        </p:nvSpPr>
        <p:spPr>
          <a:xfrm>
            <a:off x="938151" y="2405729"/>
            <a:ext cx="7184959" cy="2350389"/>
          </a:xfrm>
          <a:ln w="57150">
            <a:solidFill>
              <a:schemeClr val="bg1"/>
            </a:solidFill>
          </a:ln>
        </p:spPr>
        <p:txBody>
          <a:bodyPr>
            <a:normAutofit fontScale="90000"/>
          </a:bodyPr>
          <a:lstStyle/>
          <a:p>
            <a:pPr algn="ctr"/>
            <a:r>
              <a:rPr lang="el-GR" sz="2400" dirty="0">
                <a:ea typeface="+mj-lt"/>
                <a:cs typeface="+mj-lt"/>
              </a:rPr>
              <a:t/>
            </a:r>
            <a:br>
              <a:rPr lang="el-GR" sz="2400" dirty="0">
                <a:ea typeface="+mj-lt"/>
                <a:cs typeface="+mj-lt"/>
              </a:rPr>
            </a:br>
            <a:r>
              <a:rPr lang="el-GR" sz="2400" dirty="0">
                <a:ea typeface="+mj-lt"/>
                <a:cs typeface="+mj-lt"/>
              </a:rPr>
              <a:t/>
            </a:r>
            <a:br>
              <a:rPr lang="el-GR" sz="2400" dirty="0">
                <a:ea typeface="+mj-lt"/>
                <a:cs typeface="+mj-lt"/>
              </a:rPr>
            </a:br>
            <a:r>
              <a:rPr lang="el-GR" sz="2400" dirty="0">
                <a:ea typeface="+mj-lt"/>
                <a:cs typeface="+mj-lt"/>
              </a:rPr>
              <a:t/>
            </a:r>
            <a:br>
              <a:rPr lang="el-GR" sz="2400" dirty="0">
                <a:ea typeface="+mj-lt"/>
                <a:cs typeface="+mj-lt"/>
              </a:rPr>
            </a:br>
            <a:r>
              <a:rPr lang="en-US" sz="2400" dirty="0" smtClean="0">
                <a:ea typeface="+mj-lt"/>
                <a:cs typeface="+mj-lt"/>
              </a:rPr>
              <a:t>In order to access Microsoft </a:t>
            </a:r>
            <a:r>
              <a:rPr lang="el-GR" sz="2400" i="1" dirty="0" smtClean="0">
                <a:ea typeface="+mj-lt"/>
                <a:cs typeface="+mj-lt"/>
              </a:rPr>
              <a:t>Office 365</a:t>
            </a:r>
            <a:r>
              <a:rPr lang="en-US" sz="2400" i="1" dirty="0" smtClean="0">
                <a:ea typeface="+mj-lt"/>
                <a:cs typeface="+mj-lt"/>
              </a:rPr>
              <a:t>,</a:t>
            </a:r>
            <a:r>
              <a:rPr lang="el-GR" sz="2400" i="1" dirty="0" smtClean="0">
                <a:ea typeface="+mj-lt"/>
                <a:cs typeface="+mj-lt"/>
              </a:rPr>
              <a:t> </a:t>
            </a:r>
            <a:r>
              <a:rPr lang="en-US" sz="2400" dirty="0" smtClean="0">
                <a:ea typeface="+mj-lt"/>
                <a:cs typeface="+mj-lt"/>
              </a:rPr>
              <a:t>contact</a:t>
            </a:r>
            <a:r>
              <a:rPr lang="el-GR" sz="2400" dirty="0" smtClean="0">
                <a:ea typeface="+mj-lt"/>
                <a:cs typeface="+mj-lt"/>
              </a:rPr>
              <a:t> </a:t>
            </a:r>
            <a:r>
              <a:rPr lang="en-US" sz="2400" dirty="0" smtClean="0">
                <a:ea typeface="+mj-lt"/>
                <a:cs typeface="+mj-lt"/>
              </a:rPr>
              <a:t>the secretary of  your department and</a:t>
            </a:r>
            <a:r>
              <a:rPr lang="el-GR" sz="2400" dirty="0" smtClean="0">
                <a:ea typeface="+mj-lt"/>
                <a:cs typeface="+mj-lt"/>
              </a:rPr>
              <a:t> </a:t>
            </a:r>
            <a:r>
              <a:rPr lang="en-US" sz="2400" dirty="0" smtClean="0">
                <a:ea typeface="+mj-lt"/>
                <a:cs typeface="+mj-lt"/>
              </a:rPr>
              <a:t>the Helpdesk for further information.                  </a:t>
            </a:r>
            <a:br>
              <a:rPr lang="en-US" sz="2400" dirty="0" smtClean="0">
                <a:ea typeface="+mj-lt"/>
                <a:cs typeface="+mj-lt"/>
              </a:rPr>
            </a:br>
            <a:r>
              <a:rPr lang="el-GR" sz="2400" dirty="0" smtClean="0">
                <a:ea typeface="+mj-lt"/>
                <a:cs typeface="+mj-lt"/>
              </a:rPr>
              <a:t>(email</a:t>
            </a:r>
            <a:r>
              <a:rPr lang="el-GR" sz="2400" dirty="0">
                <a:ea typeface="+mj-lt"/>
                <a:cs typeface="+mj-lt"/>
              </a:rPr>
              <a:t>: </a:t>
            </a:r>
            <a:r>
              <a:rPr lang="el-GR" sz="2400" dirty="0">
                <a:solidFill>
                  <a:srgbClr val="0070C0"/>
                </a:solidFill>
                <a:ea typeface="+mj-lt"/>
                <a:cs typeface="+mj-lt"/>
              </a:rPr>
              <a:t>helpdesk@uoc.gr</a:t>
            </a:r>
            <a:r>
              <a:rPr lang="el-GR" sz="2400" dirty="0">
                <a:ea typeface="+mj-lt"/>
                <a:cs typeface="+mj-lt"/>
              </a:rPr>
              <a:t>, </a:t>
            </a:r>
            <a:r>
              <a:rPr lang="en-US" sz="2400" dirty="0" err="1" smtClean="0">
                <a:ea typeface="+mj-lt"/>
                <a:cs typeface="+mj-lt"/>
              </a:rPr>
              <a:t>tel</a:t>
            </a:r>
            <a:r>
              <a:rPr lang="el-GR" sz="2400" dirty="0" smtClean="0">
                <a:ea typeface="+mj-lt"/>
                <a:cs typeface="+mj-lt"/>
              </a:rPr>
              <a:t>: </a:t>
            </a:r>
            <a:r>
              <a:rPr lang="el-GR" sz="2400" dirty="0">
                <a:solidFill>
                  <a:srgbClr val="0070C0"/>
                </a:solidFill>
                <a:ea typeface="+mj-lt"/>
                <a:cs typeface="+mj-lt"/>
              </a:rPr>
              <a:t>281 039 3312</a:t>
            </a:r>
            <a:r>
              <a:rPr lang="el-GR" sz="2400" dirty="0">
                <a:ea typeface="+mj-lt"/>
                <a:cs typeface="+mj-lt"/>
              </a:rPr>
              <a:t>)</a:t>
            </a:r>
            <a:br>
              <a:rPr lang="el-GR" sz="2400" dirty="0">
                <a:ea typeface="+mj-lt"/>
                <a:cs typeface="+mj-lt"/>
              </a:rPr>
            </a:br>
            <a:endParaRPr lang="el-GR" sz="2400" dirty="0"/>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8FE431D6-E3BF-79A4-14E1-5B6D0E5110D5}"/>
              </a:ext>
            </a:extLst>
          </p:cNvPr>
          <p:cNvPicPr>
            <a:picLocks noChangeAspect="1"/>
          </p:cNvPicPr>
          <p:nvPr/>
        </p:nvPicPr>
        <p:blipFill>
          <a:blip r:embed="rId2"/>
          <a:stretch>
            <a:fillRect/>
          </a:stretch>
        </p:blipFill>
        <p:spPr>
          <a:xfrm>
            <a:off x="123823" y="847725"/>
            <a:ext cx="2419350" cy="852487"/>
          </a:xfrm>
          <a:prstGeom prst="rect">
            <a:avLst/>
          </a:prstGeom>
        </p:spPr>
      </p:pic>
    </p:spTree>
    <p:extLst>
      <p:ext uri="{BB962C8B-B14F-4D97-AF65-F5344CB8AC3E}">
        <p14:creationId xmlns:p14="http://schemas.microsoft.com/office/powerpoint/2010/main" val="2316264055"/>
      </p:ext>
    </p:extLst>
  </p:cSld>
  <p:clrMapOvr>
    <a:masterClrMapping/>
  </p:clrMapOvr>
  <mc:AlternateContent xmlns:mc="http://schemas.openxmlformats.org/markup-compatibility/2006" xmlns:p14="http://schemas.microsoft.com/office/powerpoint/2010/main">
    <mc:Choice Requires="p14">
      <p:transition spd="slow" p14:dur="3000" advClick="0" advTm="15000">
        <p:wipe/>
      </p:transition>
    </mc:Choice>
    <mc:Fallback xmlns="">
      <p:transition spd="slow" advClick="0" advTm="15000">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F9E249-27A8-4CB8-8FF9-08496ED88769}"/>
              </a:ext>
            </a:extLst>
          </p:cNvPr>
          <p:cNvSpPr>
            <a:spLocks noGrp="1"/>
          </p:cNvSpPr>
          <p:nvPr>
            <p:ph type="title"/>
          </p:nvPr>
        </p:nvSpPr>
        <p:spPr>
          <a:xfrm>
            <a:off x="159541" y="1762085"/>
            <a:ext cx="2947482" cy="3776299"/>
          </a:xfrm>
        </p:spPr>
        <p:txBody>
          <a:bodyPr>
            <a:normAutofit/>
          </a:bodyPr>
          <a:lstStyle/>
          <a:p>
            <a:r>
              <a:rPr lang="en-US" sz="2400" b="1" dirty="0" smtClean="0">
                <a:solidFill>
                  <a:schemeClr val="tx1"/>
                </a:solidFill>
              </a:rPr>
              <a:t>Make sure that you have not installed any other version of Microsoft</a:t>
            </a:r>
            <a:r>
              <a:rPr lang="el-GR" sz="2400" b="1" dirty="0" smtClean="0">
                <a:solidFill>
                  <a:schemeClr val="tx1"/>
                </a:solidFill>
              </a:rPr>
              <a:t> </a:t>
            </a:r>
            <a:r>
              <a:rPr lang="en-US" sz="2400" b="1" dirty="0" smtClean="0">
                <a:solidFill>
                  <a:schemeClr val="tx1"/>
                </a:solidFill>
              </a:rPr>
              <a:t>Office on your computer.</a:t>
            </a:r>
            <a:br>
              <a:rPr lang="en-US" sz="2400" b="1" dirty="0" smtClean="0">
                <a:solidFill>
                  <a:schemeClr val="tx1"/>
                </a:solidFill>
              </a:rPr>
            </a:br>
            <a:r>
              <a:rPr lang="en-US" sz="2400" b="1" dirty="0">
                <a:solidFill>
                  <a:schemeClr val="tx1"/>
                </a:solidFill>
              </a:rPr>
              <a:t/>
            </a:r>
            <a:br>
              <a:rPr lang="en-US" sz="2400" b="1" dirty="0">
                <a:solidFill>
                  <a:schemeClr val="tx1"/>
                </a:solidFill>
              </a:rPr>
            </a:br>
            <a:r>
              <a:rPr lang="en-US" sz="2400" b="1" dirty="0" smtClean="0">
                <a:solidFill>
                  <a:schemeClr val="tx1"/>
                </a:solidFill>
              </a:rPr>
              <a:t>If there is one, you should remove it from </a:t>
            </a:r>
            <a:r>
              <a:rPr lang="el-GR" sz="2400" b="1" dirty="0" smtClean="0">
                <a:solidFill>
                  <a:schemeClr val="tx1"/>
                </a:solidFill>
              </a:rPr>
              <a:t>«</a:t>
            </a:r>
            <a:r>
              <a:rPr lang="en-US" sz="2400" b="1" dirty="0" smtClean="0">
                <a:solidFill>
                  <a:schemeClr val="tx1"/>
                </a:solidFill>
              </a:rPr>
              <a:t>Apps</a:t>
            </a:r>
            <a:r>
              <a:rPr lang="el-GR" sz="2400" b="1" dirty="0" smtClean="0">
                <a:solidFill>
                  <a:schemeClr val="tx1"/>
                </a:solidFill>
              </a:rPr>
              <a:t>» </a:t>
            </a:r>
            <a:r>
              <a:rPr lang="en-US" sz="2400" b="1" dirty="0" smtClean="0">
                <a:solidFill>
                  <a:schemeClr val="tx1"/>
                </a:solidFill>
              </a:rPr>
              <a:t>in your computer </a:t>
            </a:r>
            <a:r>
              <a:rPr lang="el-GR" sz="2400" b="1" dirty="0" smtClean="0">
                <a:solidFill>
                  <a:schemeClr val="tx1"/>
                </a:solidFill>
              </a:rPr>
              <a:t>«</a:t>
            </a:r>
            <a:r>
              <a:rPr lang="en-US" sz="2400" b="1" dirty="0" smtClean="0">
                <a:solidFill>
                  <a:schemeClr val="tx1"/>
                </a:solidFill>
              </a:rPr>
              <a:t>Settings</a:t>
            </a:r>
            <a:r>
              <a:rPr lang="el-GR" sz="2400" b="1" dirty="0" smtClean="0">
                <a:solidFill>
                  <a:schemeClr val="tx1"/>
                </a:solidFill>
              </a:rPr>
              <a:t>».</a:t>
            </a:r>
            <a:endParaRPr lang="el-GR" b="1" dirty="0">
              <a:solidFill>
                <a:schemeClr val="tx1"/>
              </a:solidFill>
            </a:endParaRPr>
          </a:p>
        </p:txBody>
      </p:sp>
      <p:sp>
        <p:nvSpPr>
          <p:cNvPr id="4" name="TextBox 3">
            <a:extLst>
              <a:ext uri="{FF2B5EF4-FFF2-40B4-BE49-F238E27FC236}">
                <a16:creationId xmlns:a16="http://schemas.microsoft.com/office/drawing/2014/main" id="{47A90459-BBB3-4DA8-BD87-6494EEE2BF74}"/>
              </a:ext>
            </a:extLst>
          </p:cNvPr>
          <p:cNvSpPr txBox="1"/>
          <p:nvPr/>
        </p:nvSpPr>
        <p:spPr>
          <a:xfrm>
            <a:off x="159541" y="1069226"/>
            <a:ext cx="2552302" cy="646331"/>
          </a:xfrm>
          <a:prstGeom prst="rect">
            <a:avLst/>
          </a:prstGeom>
          <a:noFill/>
        </p:spPr>
        <p:txBody>
          <a:bodyPr wrap="none" rtlCol="0">
            <a:spAutoFit/>
          </a:bodyPr>
          <a:lstStyle/>
          <a:p>
            <a:r>
              <a:rPr lang="en-US" sz="3600" b="1" dirty="0" smtClean="0"/>
              <a:t>Preparation</a:t>
            </a:r>
            <a:endParaRPr lang="el-GR" sz="3600" b="1" dirty="0"/>
          </a:p>
        </p:txBody>
      </p:sp>
      <p:pic>
        <p:nvPicPr>
          <p:cNvPr id="6" name="Εικόνα 5">
            <a:extLst>
              <a:ext uri="{FF2B5EF4-FFF2-40B4-BE49-F238E27FC236}">
                <a16:creationId xmlns:a16="http://schemas.microsoft.com/office/drawing/2014/main" id="{AF31F3C9-2A93-4CA4-A28E-23F3B1794FB5}"/>
              </a:ext>
            </a:extLst>
          </p:cNvPr>
          <p:cNvPicPr>
            <a:picLocks noChangeAspect="1"/>
          </p:cNvPicPr>
          <p:nvPr/>
        </p:nvPicPr>
        <p:blipFill>
          <a:blip r:embed="rId2"/>
          <a:stretch>
            <a:fillRect/>
          </a:stretch>
        </p:blipFill>
        <p:spPr>
          <a:xfrm>
            <a:off x="4292337" y="635549"/>
            <a:ext cx="7334250" cy="5905500"/>
          </a:xfrm>
          <a:prstGeom prst="rect">
            <a:avLst/>
          </a:prstGeom>
        </p:spPr>
      </p:pic>
      <p:sp>
        <p:nvSpPr>
          <p:cNvPr id="7" name="Υπότιτλος 2">
            <a:extLst>
              <a:ext uri="{FF2B5EF4-FFF2-40B4-BE49-F238E27FC236}">
                <a16:creationId xmlns:a16="http://schemas.microsoft.com/office/drawing/2014/main" id="{EF4E0265-83D2-48C1-B349-036F83082C89}"/>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8" name="TextBox 7">
            <a:extLst>
              <a:ext uri="{FF2B5EF4-FFF2-40B4-BE49-F238E27FC236}">
                <a16:creationId xmlns:a16="http://schemas.microsoft.com/office/drawing/2014/main" id="{6604B467-238D-4F28-A71A-37542801783B}"/>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smtClean="0">
                <a:ea typeface="+mn-lt"/>
                <a:cs typeface="+mn-lt"/>
              </a:rPr>
              <a:t>Office 365</a:t>
            </a:r>
            <a:r>
              <a:rPr lang="el-GR" sz="2800" b="1" dirty="0" smtClean="0">
                <a:ea typeface="+mn-lt"/>
                <a:cs typeface="+mn-lt"/>
              </a:rPr>
              <a:t> </a:t>
            </a:r>
            <a:r>
              <a:rPr lang="en-US" sz="2800" b="1" dirty="0" smtClean="0">
                <a:ea typeface="+mn-lt"/>
                <a:cs typeface="+mn-lt"/>
              </a:rPr>
              <a:t>installation instructions</a:t>
            </a:r>
            <a:endParaRPr lang="el-GR" sz="2800" b="1" dirty="0"/>
          </a:p>
        </p:txBody>
      </p:sp>
      <p:pic>
        <p:nvPicPr>
          <p:cNvPr id="9" name="Εικόνα 5" descr="Εικόνα που περιέχει κείμενο&#10;&#10;Περιγραφή που δημιουργήθηκε αυτόματα">
            <a:extLst>
              <a:ext uri="{FF2B5EF4-FFF2-40B4-BE49-F238E27FC236}">
                <a16:creationId xmlns:a16="http://schemas.microsoft.com/office/drawing/2014/main" id="{3ADF1197-45D5-4F3E-9D49-FA573053BF69}"/>
              </a:ext>
            </a:extLst>
          </p:cNvPr>
          <p:cNvPicPr>
            <a:picLocks noChangeAspect="1"/>
          </p:cNvPicPr>
          <p:nvPr/>
        </p:nvPicPr>
        <p:blipFill>
          <a:blip r:embed="rId3"/>
          <a:stretch>
            <a:fillRect/>
          </a:stretch>
        </p:blipFill>
        <p:spPr>
          <a:xfrm>
            <a:off x="159541" y="2380"/>
            <a:ext cx="2109789" cy="733426"/>
          </a:xfrm>
          <a:prstGeom prst="rect">
            <a:avLst/>
          </a:prstGeom>
        </p:spPr>
      </p:pic>
    </p:spTree>
    <p:extLst>
      <p:ext uri="{BB962C8B-B14F-4D97-AF65-F5344CB8AC3E}">
        <p14:creationId xmlns:p14="http://schemas.microsoft.com/office/powerpoint/2010/main" val="378240623"/>
      </p:ext>
    </p:extLst>
  </p:cSld>
  <p:clrMapOvr>
    <a:masterClrMapping/>
  </p:clrMapOvr>
  <mc:AlternateContent xmlns:mc="http://schemas.openxmlformats.org/markup-compatibility/2006" xmlns:p14="http://schemas.microsoft.com/office/powerpoint/2010/main">
    <mc:Choice Requires="p14">
      <p:transition spd="med" p14:dur="700" advClick="0" advTm="39000">
        <p:fade/>
      </p:transition>
    </mc:Choice>
    <mc:Fallback xmlns="">
      <p:transition spd="med" advClick="0" advTm="39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BA5B40-EEA1-8A7D-68A3-756F1CB7D969}"/>
              </a:ext>
            </a:extLst>
          </p:cNvPr>
          <p:cNvSpPr>
            <a:spLocks noGrp="1"/>
          </p:cNvSpPr>
          <p:nvPr>
            <p:ph type="title"/>
          </p:nvPr>
        </p:nvSpPr>
        <p:spPr>
          <a:xfrm>
            <a:off x="278054" y="623028"/>
            <a:ext cx="2768888" cy="5160776"/>
          </a:xfrm>
        </p:spPr>
        <p:txBody>
          <a:bodyPr>
            <a:normAutofit/>
          </a:bodyPr>
          <a:lstStyle/>
          <a:p>
            <a:r>
              <a:rPr lang="en-US" sz="2400" b="1" dirty="0" smtClean="0">
                <a:solidFill>
                  <a:schemeClr val="tx1"/>
                </a:solidFill>
                <a:ea typeface="+mj-lt"/>
                <a:cs typeface="+mj-lt"/>
              </a:rPr>
              <a:t>You have received an email with your account activation details from </a:t>
            </a:r>
            <a:r>
              <a:rPr lang="en-US" sz="2400" b="1" dirty="0">
                <a:solidFill>
                  <a:schemeClr val="tx1"/>
                </a:solidFill>
                <a:ea typeface="+mj-lt"/>
                <a:cs typeface="+mj-lt"/>
              </a:rPr>
              <a:t>Microsoft .</a:t>
            </a:r>
            <a:endParaRPr lang="el-GR" sz="2000" dirty="0"/>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5EDFD15-1FE7-EA42-9EF4-712150BBBD3E}"/>
              </a:ext>
            </a:extLst>
          </p:cNvPr>
          <p:cNvPicPr>
            <a:picLocks noGrp="1" noChangeAspect="1"/>
          </p:cNvPicPr>
          <p:nvPr>
            <p:ph idx="1"/>
          </p:nvPr>
        </p:nvPicPr>
        <p:blipFill>
          <a:blip r:embed="rId2"/>
          <a:stretch>
            <a:fillRect/>
          </a:stretch>
        </p:blipFill>
        <p:spPr>
          <a:xfrm>
            <a:off x="4416832" y="803697"/>
            <a:ext cx="6092010" cy="5410415"/>
          </a:xfrm>
        </p:spPr>
      </p:pic>
      <p:sp>
        <p:nvSpPr>
          <p:cNvPr id="4"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6" name="TextBox 5">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14" name="Εικόνα 5" descr="Εικόνα που περιέχει κείμενο&#10;&#10;Περιγραφή που δημιουργήθηκε αυτόματα">
            <a:extLst>
              <a:ext uri="{FF2B5EF4-FFF2-40B4-BE49-F238E27FC236}">
                <a16:creationId xmlns:a16="http://schemas.microsoft.com/office/drawing/2014/main" id="{3D82C739-F017-DF21-ACD5-8B954D586997}"/>
              </a:ext>
            </a:extLst>
          </p:cNvPr>
          <p:cNvPicPr>
            <a:picLocks noChangeAspect="1"/>
          </p:cNvPicPr>
          <p:nvPr/>
        </p:nvPicPr>
        <p:blipFill>
          <a:blip r:embed="rId3"/>
          <a:stretch>
            <a:fillRect/>
          </a:stretch>
        </p:blipFill>
        <p:spPr>
          <a:xfrm>
            <a:off x="159541" y="2380"/>
            <a:ext cx="2109789" cy="733426"/>
          </a:xfrm>
          <a:prstGeom prst="rect">
            <a:avLst/>
          </a:prstGeom>
        </p:spPr>
      </p:pic>
    </p:spTree>
    <p:extLst>
      <p:ext uri="{BB962C8B-B14F-4D97-AF65-F5344CB8AC3E}">
        <p14:creationId xmlns:p14="http://schemas.microsoft.com/office/powerpoint/2010/main" val="2113179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advClick="0" advTm="10000">
        <p159:morph option="byObject"/>
      </p:transition>
    </mc:Choice>
    <mc:Fallback>
      <p:transition spd="slow" advClick="0" advTm="1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34EF74-FC76-7724-99C0-443394FEF09A}"/>
              </a:ext>
            </a:extLst>
          </p:cNvPr>
          <p:cNvSpPr>
            <a:spLocks noGrp="1"/>
          </p:cNvSpPr>
          <p:nvPr>
            <p:ph type="title"/>
          </p:nvPr>
        </p:nvSpPr>
        <p:spPr>
          <a:xfrm>
            <a:off x="159541" y="1115483"/>
            <a:ext cx="3173862" cy="4664683"/>
          </a:xfrm>
        </p:spPr>
        <p:txBody>
          <a:bodyPr>
            <a:normAutofit/>
          </a:bodyPr>
          <a:lstStyle/>
          <a:p>
            <a:r>
              <a:rPr lang="en-US" sz="2400" b="1" dirty="0" smtClean="0">
                <a:solidFill>
                  <a:schemeClr val="tx1"/>
                </a:solidFill>
                <a:ea typeface="+mj-lt"/>
                <a:cs typeface="+mj-lt"/>
              </a:rPr>
              <a:t>Make sure that you have received an email from Microsoft </a:t>
            </a:r>
            <a:r>
              <a:rPr lang="en-US" sz="1800" b="1" dirty="0" smtClean="0">
                <a:solidFill>
                  <a:schemeClr val="tx1"/>
                </a:solidFill>
                <a:ea typeface="+mj-lt"/>
                <a:cs typeface="+mj-lt"/>
              </a:rPr>
              <a:t>(</a:t>
            </a:r>
            <a:r>
              <a:rPr lang="el-GR" sz="1800" b="1" i="1" dirty="0" smtClean="0">
                <a:solidFill>
                  <a:schemeClr val="tx1"/>
                </a:solidFill>
                <a:ea typeface="+mj-lt"/>
                <a:cs typeface="+mj-lt"/>
              </a:rPr>
              <a:t>ms-noreply@microsoft.co</a:t>
            </a:r>
            <a:r>
              <a:rPr lang="en-US" sz="1800" b="1" i="1" dirty="0" smtClean="0">
                <a:solidFill>
                  <a:schemeClr val="tx1"/>
                </a:solidFill>
                <a:ea typeface="+mj-lt"/>
                <a:cs typeface="+mj-lt"/>
              </a:rPr>
              <a:t>m)</a:t>
            </a:r>
            <a:r>
              <a:rPr lang="en-US" sz="2400" b="1" dirty="0" smtClean="0">
                <a:solidFill>
                  <a:schemeClr val="tx1"/>
                </a:solidFill>
                <a:ea typeface="+mj-lt"/>
                <a:cs typeface="+mj-lt"/>
              </a:rPr>
              <a:t> </a:t>
            </a:r>
            <a:r>
              <a:rPr lang="el-GR" sz="2400" b="1" i="1" dirty="0">
                <a:solidFill>
                  <a:schemeClr val="tx1"/>
                </a:solidFill>
                <a:ea typeface="+mj-lt"/>
                <a:cs typeface="+mj-lt"/>
              </a:rPr>
              <a:t>on </a:t>
            </a:r>
            <a:r>
              <a:rPr lang="en-US" sz="2400" b="1" i="1" dirty="0" smtClean="0">
                <a:solidFill>
                  <a:schemeClr val="tx1"/>
                </a:solidFill>
                <a:ea typeface="+mj-lt"/>
                <a:cs typeface="+mj-lt"/>
              </a:rPr>
              <a:t>behalf</a:t>
            </a:r>
            <a:r>
              <a:rPr lang="el-GR" sz="2400" b="1" i="1" dirty="0" smtClean="0">
                <a:solidFill>
                  <a:schemeClr val="tx1"/>
                </a:solidFill>
                <a:ea typeface="+mj-lt"/>
                <a:cs typeface="+mj-lt"/>
              </a:rPr>
              <a:t> </a:t>
            </a:r>
            <a:r>
              <a:rPr lang="el-GR" sz="2400" b="1" i="1" dirty="0">
                <a:solidFill>
                  <a:schemeClr val="tx1"/>
                </a:solidFill>
                <a:ea typeface="+mj-lt"/>
                <a:cs typeface="+mj-lt"/>
              </a:rPr>
              <a:t>of </a:t>
            </a:r>
            <a:r>
              <a:rPr lang="en-US" sz="2400" b="1" i="1" dirty="0" smtClean="0">
                <a:solidFill>
                  <a:schemeClr val="tx1"/>
                </a:solidFill>
                <a:ea typeface="+mj-lt"/>
                <a:cs typeface="+mj-lt"/>
              </a:rPr>
              <a:t>your</a:t>
            </a:r>
            <a:r>
              <a:rPr lang="el-GR" sz="2400" b="1" i="1" dirty="0" smtClean="0">
                <a:solidFill>
                  <a:schemeClr val="tx1"/>
                </a:solidFill>
                <a:ea typeface="+mj-lt"/>
                <a:cs typeface="+mj-lt"/>
              </a:rPr>
              <a:t> </a:t>
            </a:r>
            <a:r>
              <a:rPr lang="en-US" sz="2400" b="1" i="1" dirty="0" smtClean="0">
                <a:solidFill>
                  <a:schemeClr val="tx1"/>
                </a:solidFill>
                <a:ea typeface="+mj-lt"/>
                <a:cs typeface="+mj-lt"/>
              </a:rPr>
              <a:t>organization, with the title</a:t>
            </a:r>
            <a:r>
              <a:rPr lang="el-GR" sz="2400" b="1" i="1" dirty="0">
                <a:solidFill>
                  <a:schemeClr val="tx1"/>
                </a:solidFill>
                <a:ea typeface="+mj-lt"/>
                <a:cs typeface="+mj-lt"/>
              </a:rPr>
              <a:t> «</a:t>
            </a:r>
            <a:r>
              <a:rPr lang="en-US" sz="2400" b="1" i="1" dirty="0">
                <a:solidFill>
                  <a:schemeClr val="tx1"/>
                </a:solidFill>
                <a:ea typeface="+mj-lt"/>
                <a:cs typeface="+mj-lt"/>
              </a:rPr>
              <a:t>Account </a:t>
            </a:r>
            <a:r>
              <a:rPr lang="en-US" sz="2400" b="1" dirty="0">
                <a:solidFill>
                  <a:schemeClr val="tx1"/>
                </a:solidFill>
                <a:ea typeface="+mj-lt"/>
                <a:cs typeface="+mj-lt"/>
              </a:rPr>
              <a:t>information for new or modified users</a:t>
            </a:r>
            <a:r>
              <a:rPr lang="el-GR" sz="2400" b="1" i="1" dirty="0" smtClean="0">
                <a:solidFill>
                  <a:schemeClr val="tx1"/>
                </a:solidFill>
                <a:ea typeface="+mj-lt"/>
                <a:cs typeface="+mj-lt"/>
              </a:rPr>
              <a:t>»</a:t>
            </a:r>
            <a:r>
              <a:rPr lang="el-GR" sz="2400" b="1" dirty="0" smtClean="0">
                <a:solidFill>
                  <a:schemeClr val="tx1"/>
                </a:solidFill>
                <a:ea typeface="+mj-lt"/>
                <a:cs typeface="+mj-lt"/>
              </a:rPr>
              <a:t>.</a:t>
            </a:r>
            <a:endParaRPr lang="el-GR" sz="2400" b="1" dirty="0">
              <a:solidFill>
                <a:schemeClr val="tx1"/>
              </a:solidFill>
            </a:endParaRPr>
          </a:p>
        </p:txBody>
      </p:sp>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id="{91D5715B-E519-B7E0-FD4E-E6E0B04947E4}"/>
              </a:ext>
            </a:extLst>
          </p:cNvPr>
          <p:cNvPicPr>
            <a:picLocks noGrp="1" noChangeAspect="1"/>
          </p:cNvPicPr>
          <p:nvPr>
            <p:ph idx="1"/>
          </p:nvPr>
        </p:nvPicPr>
        <p:blipFill>
          <a:blip r:embed="rId2"/>
          <a:stretch>
            <a:fillRect/>
          </a:stretch>
        </p:blipFill>
        <p:spPr>
          <a:xfrm>
            <a:off x="3588281" y="2726458"/>
            <a:ext cx="7908926" cy="803275"/>
          </a:xfrm>
        </p:spPr>
      </p:pic>
      <p:sp>
        <p:nvSpPr>
          <p:cNvPr id="11" name="TextBox 10">
            <a:extLst>
              <a:ext uri="{FF2B5EF4-FFF2-40B4-BE49-F238E27FC236}">
                <a16:creationId xmlns:a16="http://schemas.microsoft.com/office/drawing/2014/main" id="{D3D836E5-7642-45DB-601D-59EE222F147A}"/>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
        <p:nvSpPr>
          <p:cNvPr id="12"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1.</a:t>
            </a:r>
          </a:p>
        </p:txBody>
      </p:sp>
      <p:pic>
        <p:nvPicPr>
          <p:cNvPr id="16" name="Εικόνα 5" descr="Εικόνα που περιέχει κείμενο&#10;&#10;Περιγραφή που δημιουργήθηκε αυτόματα">
            <a:extLst>
              <a:ext uri="{FF2B5EF4-FFF2-40B4-BE49-F238E27FC236}">
                <a16:creationId xmlns:a16="http://schemas.microsoft.com/office/drawing/2014/main" id="{8BB28F15-E18C-5E2B-C889-ADB9E48E98B9}"/>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Tree>
    <p:extLst>
      <p:ext uri="{BB962C8B-B14F-4D97-AF65-F5344CB8AC3E}">
        <p14:creationId xmlns:p14="http://schemas.microsoft.com/office/powerpoint/2010/main" val="2541735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F4B4BC-1724-0683-2203-72568A873D1B}"/>
              </a:ext>
            </a:extLst>
          </p:cNvPr>
          <p:cNvSpPr>
            <a:spLocks noGrp="1"/>
          </p:cNvSpPr>
          <p:nvPr>
            <p:ph type="title"/>
          </p:nvPr>
        </p:nvSpPr>
        <p:spPr>
          <a:xfrm>
            <a:off x="261797" y="981794"/>
            <a:ext cx="2947482" cy="4601183"/>
          </a:xfrm>
        </p:spPr>
        <p:txBody>
          <a:bodyPr>
            <a:normAutofit/>
          </a:bodyPr>
          <a:lstStyle/>
          <a:p>
            <a:r>
              <a:rPr lang="en-US" sz="2400" b="1" dirty="0" smtClean="0">
                <a:solidFill>
                  <a:schemeClr val="tx1"/>
                </a:solidFill>
                <a:latin typeface="Corbel"/>
                <a:ea typeface="+mj-lt"/>
                <a:cs typeface="+mj-lt"/>
              </a:rPr>
              <a:t>Note the username and the temporary access code that you have been provided with. </a:t>
            </a:r>
            <a:endParaRPr lang="el-GR" sz="2400" b="1" dirty="0">
              <a:solidFill>
                <a:schemeClr val="tx1"/>
              </a:solidFill>
              <a:latin typeface="Corbe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BB0ECA1-AE78-4C0E-1207-1EEAA2C7793A}"/>
              </a:ext>
            </a:extLst>
          </p:cNvPr>
          <p:cNvPicPr>
            <a:picLocks noGrp="1" noChangeAspect="1"/>
          </p:cNvPicPr>
          <p:nvPr>
            <p:ph idx="1"/>
          </p:nvPr>
        </p:nvPicPr>
        <p:blipFill>
          <a:blip r:embed="rId2"/>
          <a:stretch>
            <a:fillRect/>
          </a:stretch>
        </p:blipFill>
        <p:spPr>
          <a:xfrm>
            <a:off x="3988330" y="1628966"/>
            <a:ext cx="7077075" cy="3590925"/>
          </a:xfrm>
        </p:spPr>
      </p:pic>
      <p:sp>
        <p:nvSpPr>
          <p:cNvPr id="8"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2.</a:t>
            </a:r>
          </a:p>
        </p:txBody>
      </p:sp>
      <p:pic>
        <p:nvPicPr>
          <p:cNvPr id="10" name="Εικόνα 5" descr="Εικόνα που περιέχει κείμενο&#10;&#10;Περιγραφή που δημιουργήθηκε αυτόματα">
            <a:extLst>
              <a:ext uri="{FF2B5EF4-FFF2-40B4-BE49-F238E27FC236}">
                <a16:creationId xmlns:a16="http://schemas.microsoft.com/office/drawing/2014/main" id="{E7C2A24E-7C60-91D7-A1C8-9C95449A692B}"/>
              </a:ext>
            </a:extLst>
          </p:cNvPr>
          <p:cNvPicPr>
            <a:picLocks noChangeAspect="1"/>
          </p:cNvPicPr>
          <p:nvPr/>
        </p:nvPicPr>
        <p:blipFill>
          <a:blip r:embed="rId3"/>
          <a:stretch>
            <a:fillRect/>
          </a:stretch>
        </p:blipFill>
        <p:spPr>
          <a:xfrm>
            <a:off x="159541" y="2380"/>
            <a:ext cx="2109789" cy="733426"/>
          </a:xfrm>
          <a:prstGeom prst="rect">
            <a:avLst/>
          </a:prstGeom>
        </p:spPr>
      </p:pic>
      <p:sp>
        <p:nvSpPr>
          <p:cNvPr id="9"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1" name="TextBox 10">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Tree>
    <p:extLst>
      <p:ext uri="{BB962C8B-B14F-4D97-AF65-F5344CB8AC3E}">
        <p14:creationId xmlns:p14="http://schemas.microsoft.com/office/powerpoint/2010/main" val="313089655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98A78D-F836-E199-26AE-34BAE6267F2C}"/>
              </a:ext>
            </a:extLst>
          </p:cNvPr>
          <p:cNvSpPr>
            <a:spLocks noGrp="1"/>
          </p:cNvSpPr>
          <p:nvPr>
            <p:ph type="title"/>
          </p:nvPr>
        </p:nvSpPr>
        <p:spPr>
          <a:xfrm>
            <a:off x="159541" y="1062577"/>
            <a:ext cx="2947482" cy="4601183"/>
          </a:xfrm>
        </p:spPr>
        <p:txBody>
          <a:bodyPr>
            <a:normAutofit/>
          </a:bodyPr>
          <a:lstStyle/>
          <a:p>
            <a:r>
              <a:rPr lang="en-US" sz="2400" b="1" dirty="0" smtClean="0">
                <a:solidFill>
                  <a:schemeClr val="tx1"/>
                </a:solidFill>
                <a:latin typeface="Corbel"/>
                <a:ea typeface="+mj-lt"/>
                <a:cs typeface="+mj-lt"/>
              </a:rPr>
              <a:t>By clicking on </a:t>
            </a:r>
            <a:r>
              <a:rPr lang="el-GR" sz="2400" b="1" dirty="0" smtClean="0">
                <a:solidFill>
                  <a:schemeClr val="tx1"/>
                </a:solidFill>
                <a:latin typeface="Corbel"/>
                <a:ea typeface="+mj-lt"/>
                <a:cs typeface="+mj-lt"/>
              </a:rPr>
              <a:t>«</a:t>
            </a:r>
            <a:r>
              <a:rPr lang="en-US" sz="2400" b="1" dirty="0" smtClean="0">
                <a:solidFill>
                  <a:schemeClr val="tx1"/>
                </a:solidFill>
                <a:latin typeface="Corbel"/>
                <a:ea typeface="+mj-lt"/>
                <a:cs typeface="+mj-lt"/>
              </a:rPr>
              <a:t>Sign in to </a:t>
            </a:r>
            <a:r>
              <a:rPr lang="el-GR" sz="2400" b="1" dirty="0" smtClean="0">
                <a:solidFill>
                  <a:schemeClr val="tx1"/>
                </a:solidFill>
                <a:latin typeface="Corbel"/>
                <a:ea typeface="+mj-lt"/>
                <a:cs typeface="+mj-lt"/>
              </a:rPr>
              <a:t>Office </a:t>
            </a:r>
            <a:r>
              <a:rPr lang="el-GR" sz="2400" b="1" dirty="0">
                <a:solidFill>
                  <a:schemeClr val="tx1"/>
                </a:solidFill>
                <a:latin typeface="Corbel"/>
                <a:ea typeface="+mj-lt"/>
                <a:cs typeface="+mj-lt"/>
              </a:rPr>
              <a:t>365» </a:t>
            </a:r>
            <a:r>
              <a:rPr lang="en-US" sz="2400" b="1" dirty="0" smtClean="0">
                <a:solidFill>
                  <a:schemeClr val="tx1"/>
                </a:solidFill>
                <a:latin typeface="Corbel"/>
                <a:ea typeface="+mj-lt"/>
                <a:cs typeface="+mj-lt"/>
              </a:rPr>
              <a:t>you will be redirected to the login page.</a:t>
            </a:r>
            <a:endParaRPr lang="el-GR" sz="2400" b="1" dirty="0">
              <a:solidFill>
                <a:schemeClr val="tx1"/>
              </a:solidFill>
              <a:latin typeface="Corbe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26DBDD0-4FB8-79CE-C08F-554B3971D7F7}"/>
              </a:ext>
            </a:extLst>
          </p:cNvPr>
          <p:cNvPicPr>
            <a:picLocks noGrp="1" noChangeAspect="1"/>
          </p:cNvPicPr>
          <p:nvPr>
            <p:ph idx="1"/>
          </p:nvPr>
        </p:nvPicPr>
        <p:blipFill>
          <a:blip r:embed="rId2"/>
          <a:stretch>
            <a:fillRect/>
          </a:stretch>
        </p:blipFill>
        <p:spPr>
          <a:xfrm>
            <a:off x="4271256" y="663023"/>
            <a:ext cx="6257222" cy="5543974"/>
          </a:xfrm>
        </p:spPr>
      </p:pic>
      <p:sp>
        <p:nvSpPr>
          <p:cNvPr id="4" name="TextBox 3">
            <a:extLst>
              <a:ext uri="{FF2B5EF4-FFF2-40B4-BE49-F238E27FC236}">
                <a16:creationId xmlns:a16="http://schemas.microsoft.com/office/drawing/2014/main" id="{0EA721DE-0526-03BE-D310-FD1878E41591}"/>
              </a:ext>
            </a:extLst>
          </p:cNvPr>
          <p:cNvSpPr txBox="1"/>
          <p:nvPr/>
        </p:nvSpPr>
        <p:spPr>
          <a:xfrm>
            <a:off x="734483" y="23706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000" b="1" dirty="0">
              <a:latin typeface="Comic Sans MS"/>
            </a:endParaRPr>
          </a:p>
        </p:txBody>
      </p:sp>
      <p:sp>
        <p:nvSpPr>
          <p:cNvPr id="8"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3.</a:t>
            </a:r>
          </a:p>
        </p:txBody>
      </p:sp>
      <p:pic>
        <p:nvPicPr>
          <p:cNvPr id="12" name="Εικόνα 5" descr="Εικόνα που περιέχει κείμενο&#10;&#10;Περιγραφή που δημιουργήθηκε αυτόματα">
            <a:extLst>
              <a:ext uri="{FF2B5EF4-FFF2-40B4-BE49-F238E27FC236}">
                <a16:creationId xmlns:a16="http://schemas.microsoft.com/office/drawing/2014/main" id="{E6E8EED2-BAE3-BA55-8D30-517054FBEBA8}"/>
              </a:ext>
            </a:extLst>
          </p:cNvPr>
          <p:cNvPicPr>
            <a:picLocks noChangeAspect="1"/>
          </p:cNvPicPr>
          <p:nvPr/>
        </p:nvPicPr>
        <p:blipFill>
          <a:blip r:embed="rId3"/>
          <a:stretch>
            <a:fillRect/>
          </a:stretch>
        </p:blipFill>
        <p:spPr>
          <a:xfrm>
            <a:off x="159541" y="2380"/>
            <a:ext cx="2109789" cy="733426"/>
          </a:xfrm>
          <a:prstGeom prst="rect">
            <a:avLst/>
          </a:prstGeom>
        </p:spPr>
      </p:pic>
      <p:sp>
        <p:nvSpPr>
          <p:cNvPr id="11"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3" name="TextBox 12">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Tree>
    <p:extLst>
      <p:ext uri="{BB962C8B-B14F-4D97-AF65-F5344CB8AC3E}">
        <p14:creationId xmlns:p14="http://schemas.microsoft.com/office/powerpoint/2010/main" val="259904553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F8F32F-722F-38BD-E4FD-2B253350D6E4}"/>
              </a:ext>
            </a:extLst>
          </p:cNvPr>
          <p:cNvSpPr>
            <a:spLocks noGrp="1"/>
          </p:cNvSpPr>
          <p:nvPr>
            <p:ph type="title"/>
          </p:nvPr>
        </p:nvSpPr>
        <p:spPr>
          <a:xfrm>
            <a:off x="159541" y="1794143"/>
            <a:ext cx="3042732" cy="3712183"/>
          </a:xfrm>
        </p:spPr>
        <p:txBody>
          <a:bodyPr>
            <a:normAutofit/>
          </a:bodyPr>
          <a:lstStyle/>
          <a:p>
            <a:r>
              <a:rPr lang="en-US" sz="2400" b="1" dirty="0" smtClean="0">
                <a:solidFill>
                  <a:schemeClr val="tx1"/>
                </a:solidFill>
                <a:latin typeface="Corbel"/>
                <a:ea typeface="+mj-lt"/>
                <a:cs typeface="+mj-lt"/>
              </a:rPr>
              <a:t>On the login page</a:t>
            </a:r>
            <a:r>
              <a:rPr lang="el-GR" sz="2400" b="1" dirty="0" smtClean="0">
                <a:solidFill>
                  <a:schemeClr val="tx1"/>
                </a:solidFill>
                <a:latin typeface="Corbel"/>
                <a:ea typeface="+mj-lt"/>
                <a:cs typeface="+mj-lt"/>
              </a:rPr>
              <a:t>, </a:t>
            </a:r>
            <a:r>
              <a:rPr lang="en-US" sz="2400" b="1" dirty="0" smtClean="0">
                <a:solidFill>
                  <a:schemeClr val="tx1"/>
                </a:solidFill>
                <a:latin typeface="Corbel"/>
                <a:ea typeface="+mj-lt"/>
                <a:cs typeface="+mj-lt"/>
              </a:rPr>
              <a:t>fill in the username that has been provided to you </a:t>
            </a:r>
            <a:r>
              <a:rPr lang="el-GR" sz="2400" b="1" dirty="0" smtClean="0">
                <a:solidFill>
                  <a:schemeClr val="tx1"/>
                </a:solidFill>
                <a:latin typeface="Corbel"/>
                <a:ea typeface="+mj-lt"/>
                <a:cs typeface="+mj-lt"/>
              </a:rPr>
              <a:t>(</a:t>
            </a:r>
            <a:r>
              <a:rPr lang="en-US" sz="2400" b="1" dirty="0" smtClean="0">
                <a:solidFill>
                  <a:schemeClr val="tx1"/>
                </a:solidFill>
                <a:latin typeface="Corbel"/>
                <a:ea typeface="+mj-lt"/>
                <a:cs typeface="+mj-lt"/>
              </a:rPr>
              <a:t>unless it is automatically filled</a:t>
            </a:r>
            <a:r>
              <a:rPr lang="el-GR" sz="2400" b="1" dirty="0" smtClean="0">
                <a:solidFill>
                  <a:schemeClr val="tx1"/>
                </a:solidFill>
                <a:latin typeface="Corbel"/>
                <a:ea typeface="+mj-lt"/>
                <a:cs typeface="+mj-lt"/>
              </a:rPr>
              <a:t>), </a:t>
            </a:r>
            <a:r>
              <a:rPr lang="en-US" sz="2400" b="1" dirty="0" smtClean="0">
                <a:solidFill>
                  <a:schemeClr val="tx1"/>
                </a:solidFill>
                <a:latin typeface="Corbel"/>
                <a:ea typeface="+mj-lt"/>
                <a:cs typeface="+mj-lt"/>
              </a:rPr>
              <a:t>and the temporary access code </a:t>
            </a:r>
            <a:r>
              <a:rPr lang="el-GR" sz="2400" b="1" dirty="0" smtClean="0">
                <a:solidFill>
                  <a:schemeClr val="tx1"/>
                </a:solidFill>
                <a:latin typeface="Corbel"/>
                <a:ea typeface="+mj-lt"/>
                <a:cs typeface="+mj-lt"/>
              </a:rPr>
              <a:t> </a:t>
            </a:r>
            <a:r>
              <a:rPr lang="en-US" sz="2400" b="1" dirty="0" smtClean="0">
                <a:solidFill>
                  <a:schemeClr val="tx1"/>
                </a:solidFill>
                <a:latin typeface="Corbel"/>
                <a:ea typeface="+mj-lt"/>
                <a:cs typeface="+mj-lt"/>
              </a:rPr>
              <a:t>you have noted in step 2 and</a:t>
            </a:r>
            <a:r>
              <a:rPr lang="el-GR" sz="2400" b="1" dirty="0" smtClean="0">
                <a:solidFill>
                  <a:schemeClr val="tx1"/>
                </a:solidFill>
                <a:latin typeface="Corbel"/>
                <a:ea typeface="+mj-lt"/>
                <a:cs typeface="+mj-lt"/>
              </a:rPr>
              <a:t> </a:t>
            </a:r>
            <a:r>
              <a:rPr lang="en-US" sz="2400" b="1" dirty="0" smtClean="0">
                <a:solidFill>
                  <a:schemeClr val="tx1"/>
                </a:solidFill>
                <a:latin typeface="Corbel"/>
                <a:ea typeface="+mj-lt"/>
                <a:cs typeface="+mj-lt"/>
              </a:rPr>
              <a:t>click </a:t>
            </a:r>
            <a:r>
              <a:rPr lang="el-GR" sz="2400" b="1" dirty="0" smtClean="0">
                <a:solidFill>
                  <a:schemeClr val="tx1"/>
                </a:solidFill>
                <a:latin typeface="Corbel"/>
                <a:ea typeface="+mj-lt"/>
                <a:cs typeface="+mj-lt"/>
              </a:rPr>
              <a:t>«</a:t>
            </a:r>
            <a:r>
              <a:rPr lang="en-US" sz="2400" b="1" dirty="0" smtClean="0">
                <a:solidFill>
                  <a:schemeClr val="tx1"/>
                </a:solidFill>
                <a:latin typeface="Corbel"/>
                <a:ea typeface="+mj-lt"/>
                <a:cs typeface="+mj-lt"/>
              </a:rPr>
              <a:t>Sign in</a:t>
            </a:r>
            <a:r>
              <a:rPr lang="el-GR" sz="2400" b="1" dirty="0" smtClean="0">
                <a:solidFill>
                  <a:schemeClr val="tx1"/>
                </a:solidFill>
                <a:latin typeface="Corbel"/>
                <a:ea typeface="+mj-lt"/>
                <a:cs typeface="+mj-lt"/>
              </a:rPr>
              <a:t>».</a:t>
            </a:r>
            <a:endParaRPr lang="el-GR" sz="2400" b="1" dirty="0">
              <a:solidFill>
                <a:schemeClr val="tx1"/>
              </a:solidFill>
              <a:latin typeface="Corbel"/>
            </a:endParaRPr>
          </a:p>
          <a:p>
            <a:endParaRPr lang="el-GR" dirty="0"/>
          </a:p>
        </p:txBody>
      </p:sp>
      <p:sp>
        <p:nvSpPr>
          <p:cNvPr id="7"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4.</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8389E1ED-1141-71B1-8B3D-457E3B964E00}"/>
              </a:ext>
            </a:extLst>
          </p:cNvPr>
          <p:cNvPicPr>
            <a:picLocks noChangeAspect="1"/>
          </p:cNvPicPr>
          <p:nvPr/>
        </p:nvPicPr>
        <p:blipFill>
          <a:blip r:embed="rId2"/>
          <a:stretch>
            <a:fillRect/>
          </a:stretch>
        </p:blipFill>
        <p:spPr>
          <a:xfrm>
            <a:off x="159541" y="2380"/>
            <a:ext cx="2109789" cy="733426"/>
          </a:xfrm>
          <a:prstGeom prst="rect">
            <a:avLst/>
          </a:prstGeom>
        </p:spPr>
      </p:pic>
      <p:sp>
        <p:nvSpPr>
          <p:cNvPr id="8"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0" name="TextBox 9">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5382" y="1115483"/>
            <a:ext cx="5704166" cy="4772360"/>
          </a:xfrm>
        </p:spPr>
      </p:pic>
    </p:spTree>
    <p:extLst>
      <p:ext uri="{BB962C8B-B14F-4D97-AF65-F5344CB8AC3E}">
        <p14:creationId xmlns:p14="http://schemas.microsoft.com/office/powerpoint/2010/main" val="2144446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2B3E8F-A2A8-3406-4807-1D34B2F12128}"/>
              </a:ext>
            </a:extLst>
          </p:cNvPr>
          <p:cNvSpPr>
            <a:spLocks noGrp="1"/>
          </p:cNvSpPr>
          <p:nvPr>
            <p:ph type="title"/>
          </p:nvPr>
        </p:nvSpPr>
        <p:spPr>
          <a:xfrm>
            <a:off x="0" y="1729958"/>
            <a:ext cx="3488267" cy="4251932"/>
          </a:xfrm>
        </p:spPr>
        <p:txBody>
          <a:bodyPr vert="horz" lIns="91440" tIns="45720" rIns="91440" bIns="45720" rtlCol="0" anchor="ctr">
            <a:noAutofit/>
          </a:bodyPr>
          <a:lstStyle/>
          <a:p>
            <a:r>
              <a:rPr lang="en-US" sz="2400" b="1" dirty="0" smtClean="0">
                <a:solidFill>
                  <a:schemeClr val="tx1"/>
                </a:solidFill>
                <a:ea typeface="+mj-lt"/>
                <a:cs typeface="+mj-lt"/>
              </a:rPr>
              <a:t>The replacement of the temporary access code is essential</a:t>
            </a:r>
            <a:r>
              <a:rPr lang="el-GR" sz="2400" b="1" dirty="0" smtClean="0">
                <a:solidFill>
                  <a:schemeClr val="tx1"/>
                </a:solidFill>
                <a:ea typeface="+mj-lt"/>
                <a:cs typeface="+mj-lt"/>
              </a:rPr>
              <a:t>.</a:t>
            </a:r>
            <a:endParaRPr lang="el-GR" sz="2400" b="1" dirty="0">
              <a:solidFill>
                <a:schemeClr val="tx1"/>
              </a:solidFill>
            </a:endParaRPr>
          </a:p>
          <a:p>
            <a:r>
              <a:rPr lang="en-US" sz="2400" b="1" dirty="0" smtClean="0">
                <a:solidFill>
                  <a:schemeClr val="tx1"/>
                </a:solidFill>
                <a:ea typeface="+mj-lt"/>
                <a:cs typeface="+mj-lt"/>
              </a:rPr>
              <a:t>The new password</a:t>
            </a:r>
            <a:r>
              <a:rPr lang="en-US" sz="2400" b="1" dirty="0">
                <a:solidFill>
                  <a:schemeClr val="tx1"/>
                </a:solidFill>
                <a:ea typeface="+mj-lt"/>
                <a:cs typeface="+mj-lt"/>
              </a:rPr>
              <a:t> </a:t>
            </a:r>
            <a:r>
              <a:rPr lang="en-US" sz="2400" b="1" dirty="0" smtClean="0">
                <a:solidFill>
                  <a:schemeClr val="tx1"/>
                </a:solidFill>
                <a:ea typeface="+mj-lt"/>
                <a:cs typeface="+mj-lt"/>
              </a:rPr>
              <a:t>should be at least </a:t>
            </a:r>
            <a:r>
              <a:rPr lang="el-GR" sz="2400" b="1" dirty="0" smtClean="0">
                <a:solidFill>
                  <a:schemeClr val="tx1"/>
                </a:solidFill>
                <a:ea typeface="+mj-lt"/>
                <a:cs typeface="+mj-lt"/>
              </a:rPr>
              <a:t>8 </a:t>
            </a:r>
            <a:r>
              <a:rPr lang="en-US" sz="2400" b="1" dirty="0" smtClean="0">
                <a:solidFill>
                  <a:schemeClr val="tx1"/>
                </a:solidFill>
                <a:ea typeface="+mj-lt"/>
                <a:cs typeface="+mj-lt"/>
              </a:rPr>
              <a:t>characters</a:t>
            </a:r>
            <a:r>
              <a:rPr lang="el-GR" sz="2400" b="1" dirty="0" smtClean="0">
                <a:solidFill>
                  <a:schemeClr val="tx1"/>
                </a:solidFill>
                <a:ea typeface="+mj-lt"/>
                <a:cs typeface="+mj-lt"/>
              </a:rPr>
              <a:t> </a:t>
            </a:r>
            <a:r>
              <a:rPr lang="en-US" sz="2400" b="1" dirty="0" smtClean="0">
                <a:solidFill>
                  <a:schemeClr val="tx1"/>
                </a:solidFill>
                <a:ea typeface="+mj-lt"/>
                <a:cs typeface="+mj-lt"/>
              </a:rPr>
              <a:t>long and</a:t>
            </a:r>
            <a:r>
              <a:rPr lang="el-GR" sz="2400" b="1" dirty="0" smtClean="0">
                <a:solidFill>
                  <a:schemeClr val="tx1"/>
                </a:solidFill>
                <a:ea typeface="+mj-lt"/>
                <a:cs typeface="+mj-lt"/>
              </a:rPr>
              <a:t> </a:t>
            </a:r>
            <a:r>
              <a:rPr lang="en-US" sz="2400" b="1" dirty="0" smtClean="0">
                <a:solidFill>
                  <a:schemeClr val="tx1"/>
                </a:solidFill>
                <a:ea typeface="+mj-lt"/>
                <a:cs typeface="+mj-lt"/>
              </a:rPr>
              <a:t>meet </a:t>
            </a:r>
            <a:r>
              <a:rPr lang="el-GR" sz="2400" b="1" dirty="0" smtClean="0">
                <a:solidFill>
                  <a:schemeClr val="tx1"/>
                </a:solidFill>
                <a:ea typeface="+mj-lt"/>
                <a:cs typeface="+mj-lt"/>
              </a:rPr>
              <a:t>3 </a:t>
            </a:r>
            <a:r>
              <a:rPr lang="en-US" sz="2400" b="1" dirty="0" smtClean="0">
                <a:solidFill>
                  <a:schemeClr val="tx1"/>
                </a:solidFill>
                <a:ea typeface="+mj-lt"/>
                <a:cs typeface="+mj-lt"/>
              </a:rPr>
              <a:t>of the following requirements</a:t>
            </a:r>
            <a:r>
              <a:rPr lang="el-GR" sz="2400" b="1" dirty="0" smtClean="0">
                <a:solidFill>
                  <a:schemeClr val="tx1"/>
                </a:solidFill>
                <a:ea typeface="+mj-lt"/>
                <a:cs typeface="+mj-lt"/>
              </a:rPr>
              <a:t>:</a:t>
            </a:r>
            <a:endParaRPr lang="el-GR" sz="2400" b="1" dirty="0">
              <a:solidFill>
                <a:schemeClr val="tx1"/>
              </a:solidFill>
            </a:endParaRPr>
          </a:p>
          <a:p>
            <a:pPr marL="342900" indent="-342900">
              <a:buFont typeface="Wingdings" panose="05000000000000000000" pitchFamily="2" charset="2"/>
              <a:buChar char="ü"/>
            </a:pPr>
            <a:r>
              <a:rPr lang="en-US" sz="2000" b="1" dirty="0" smtClean="0">
                <a:solidFill>
                  <a:schemeClr val="tx1"/>
                </a:solidFill>
                <a:ea typeface="+mj-lt"/>
                <a:cs typeface="+mj-lt"/>
              </a:rPr>
              <a:t>Contain uppercase</a:t>
            </a:r>
            <a:r>
              <a:rPr lang="el-GR" sz="2000" b="1" dirty="0">
                <a:solidFill>
                  <a:schemeClr val="tx1"/>
                </a:solidFill>
                <a:ea typeface="+mj-lt"/>
                <a:cs typeface="+mj-lt"/>
              </a:rPr>
              <a:t> </a:t>
            </a:r>
            <a:r>
              <a:rPr lang="en-US" sz="2000" b="1" dirty="0" smtClean="0">
                <a:solidFill>
                  <a:schemeClr val="tx1"/>
                </a:solidFill>
                <a:ea typeface="+mj-lt"/>
                <a:cs typeface="+mj-lt"/>
              </a:rPr>
              <a:t>letters</a:t>
            </a:r>
            <a:endParaRPr lang="el-GR" sz="2000" b="1" dirty="0">
              <a:solidFill>
                <a:schemeClr val="tx1"/>
              </a:solidFill>
            </a:endParaRPr>
          </a:p>
          <a:p>
            <a:pPr marL="342900" indent="-342900">
              <a:buFont typeface="Wingdings" panose="05000000000000000000" pitchFamily="2" charset="2"/>
              <a:buChar char="ü"/>
            </a:pPr>
            <a:r>
              <a:rPr lang="en-US" sz="2000" b="1" dirty="0" smtClean="0">
                <a:solidFill>
                  <a:schemeClr val="tx1"/>
                </a:solidFill>
                <a:ea typeface="+mj-lt"/>
                <a:cs typeface="+mj-lt"/>
              </a:rPr>
              <a:t>Contain lowercase</a:t>
            </a:r>
            <a:r>
              <a:rPr lang="el-GR" sz="2000" b="1" dirty="0" smtClean="0">
                <a:solidFill>
                  <a:schemeClr val="tx1"/>
                </a:solidFill>
                <a:ea typeface="+mj-lt"/>
                <a:cs typeface="+mj-lt"/>
              </a:rPr>
              <a:t> </a:t>
            </a:r>
            <a:r>
              <a:rPr lang="en-US" sz="2000" b="1" dirty="0" smtClean="0">
                <a:solidFill>
                  <a:schemeClr val="tx1"/>
                </a:solidFill>
                <a:ea typeface="+mj-lt"/>
                <a:cs typeface="+mj-lt"/>
              </a:rPr>
              <a:t>letters</a:t>
            </a:r>
            <a:endParaRPr lang="el-GR" sz="2000" b="1" dirty="0">
              <a:solidFill>
                <a:schemeClr val="tx1"/>
              </a:solidFill>
            </a:endParaRPr>
          </a:p>
          <a:p>
            <a:pPr marL="342900" indent="-342900">
              <a:buFont typeface="Wingdings" panose="05000000000000000000" pitchFamily="2" charset="2"/>
              <a:buChar char="ü"/>
            </a:pPr>
            <a:r>
              <a:rPr lang="en-US" sz="2000" b="1" dirty="0" smtClean="0">
                <a:solidFill>
                  <a:schemeClr val="tx1"/>
                </a:solidFill>
                <a:ea typeface="+mj-lt"/>
                <a:cs typeface="+mj-lt"/>
              </a:rPr>
              <a:t>Contain numbers</a:t>
            </a:r>
            <a:endParaRPr lang="el-GR" sz="2000" b="1" dirty="0">
              <a:solidFill>
                <a:schemeClr val="tx1"/>
              </a:solidFill>
            </a:endParaRPr>
          </a:p>
          <a:p>
            <a:pPr marL="342900" indent="-342900">
              <a:buFont typeface="Wingdings" panose="05000000000000000000" pitchFamily="2" charset="2"/>
              <a:buChar char="ü"/>
            </a:pPr>
            <a:r>
              <a:rPr lang="en-US" sz="2000" b="1" dirty="0" smtClean="0">
                <a:solidFill>
                  <a:schemeClr val="tx1"/>
                </a:solidFill>
                <a:ea typeface="+mj-lt"/>
                <a:cs typeface="+mj-lt"/>
              </a:rPr>
              <a:t>Contain symbols</a:t>
            </a:r>
            <a:endParaRPr lang="el-GR" sz="2000" b="1" dirty="0">
              <a:solidFill>
                <a:schemeClr val="tx1"/>
              </a:solidFill>
            </a:endParaRPr>
          </a:p>
          <a:p>
            <a:endParaRPr lang="el-GR" sz="2400" dirty="0"/>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1BD4764D-7EF7-FB22-6D2C-EB950F0FE122}"/>
              </a:ext>
            </a:extLst>
          </p:cNvPr>
          <p:cNvPicPr>
            <a:picLocks noGrp="1" noChangeAspect="1"/>
          </p:cNvPicPr>
          <p:nvPr>
            <p:ph idx="1"/>
          </p:nvPr>
        </p:nvPicPr>
        <p:blipFill>
          <a:blip r:embed="rId2"/>
          <a:stretch>
            <a:fillRect/>
          </a:stretch>
        </p:blipFill>
        <p:spPr>
          <a:xfrm>
            <a:off x="5021793" y="866965"/>
            <a:ext cx="5010150" cy="5114925"/>
          </a:xfrm>
        </p:spPr>
      </p:pic>
      <p:sp>
        <p:nvSpPr>
          <p:cNvPr id="4" name="TextBox 3">
            <a:extLst>
              <a:ext uri="{FF2B5EF4-FFF2-40B4-BE49-F238E27FC236}">
                <a16:creationId xmlns:a16="http://schemas.microsoft.com/office/drawing/2014/main" id="{03C2AB22-5EBA-DF97-79F7-38D1C6BD60D1}"/>
              </a:ext>
            </a:extLst>
          </p:cNvPr>
          <p:cNvSpPr txBox="1"/>
          <p:nvPr/>
        </p:nvSpPr>
        <p:spPr>
          <a:xfrm>
            <a:off x="1115483" y="1735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9" name="TextBox 8">
            <a:extLst>
              <a:ext uri="{FF2B5EF4-FFF2-40B4-BE49-F238E27FC236}">
                <a16:creationId xmlns:a16="http://schemas.microsoft.com/office/drawing/2014/main" id="{1614A56B-5FB9-083C-3DBA-2F3605A84EE9}"/>
              </a:ext>
            </a:extLst>
          </p:cNvPr>
          <p:cNvSpPr txBox="1"/>
          <p:nvPr/>
        </p:nvSpPr>
        <p:spPr>
          <a:xfrm>
            <a:off x="745067"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latin typeface="Comic Sans MS"/>
              </a:rPr>
              <a:t>STEP</a:t>
            </a:r>
            <a:r>
              <a:rPr lang="el-GR" sz="2000" b="1" dirty="0" smtClean="0">
                <a:latin typeface="Comic Sans MS"/>
              </a:rPr>
              <a:t> </a:t>
            </a:r>
            <a:r>
              <a:rPr lang="el-GR" sz="2000" b="1" dirty="0">
                <a:latin typeface="Comic Sans MS"/>
              </a:rPr>
              <a:t>5.</a:t>
            </a:r>
          </a:p>
        </p:txBody>
      </p:sp>
      <p:pic>
        <p:nvPicPr>
          <p:cNvPr id="13" name="Εικόνα 5" descr="Εικόνα που περιέχει κείμενο&#10;&#10;Περιγραφή που δημιουργήθηκε αυτόματα">
            <a:extLst>
              <a:ext uri="{FF2B5EF4-FFF2-40B4-BE49-F238E27FC236}">
                <a16:creationId xmlns:a16="http://schemas.microsoft.com/office/drawing/2014/main" id="{8E1FB4E2-A443-A1D6-F093-DC539C05396D}"/>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n-US" dirty="0">
                <a:ea typeface="+mn-lt"/>
                <a:cs typeface="+mn-lt"/>
              </a:rPr>
              <a:t>ICTUOC</a:t>
            </a:r>
            <a:r>
              <a:rPr lang="el-GR" dirty="0">
                <a:ea typeface="+mn-lt"/>
                <a:cs typeface="+mn-lt"/>
              </a:rPr>
              <a:t> – </a:t>
            </a:r>
            <a:r>
              <a:rPr lang="en-US" dirty="0">
                <a:ea typeface="+mn-lt"/>
                <a:cs typeface="+mn-lt"/>
              </a:rPr>
              <a:t>Center of Infrastructure Technology Services, Informatics and Communications</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Office 365</a:t>
            </a:r>
            <a:r>
              <a:rPr lang="el-GR" sz="2800" b="1" dirty="0">
                <a:ea typeface="+mn-lt"/>
                <a:cs typeface="+mn-lt"/>
              </a:rPr>
              <a:t> </a:t>
            </a:r>
            <a:r>
              <a:rPr lang="en-US" sz="2800" b="1" dirty="0">
                <a:ea typeface="+mn-lt"/>
                <a:cs typeface="+mn-lt"/>
              </a:rPr>
              <a:t>installation </a:t>
            </a:r>
            <a:r>
              <a:rPr lang="en-US" sz="2800" b="1" dirty="0" smtClean="0">
                <a:ea typeface="+mn-lt"/>
                <a:cs typeface="+mn-lt"/>
              </a:rPr>
              <a:t>instructions</a:t>
            </a:r>
            <a:endParaRPr lang="el-GR" sz="2800" b="1" dirty="0"/>
          </a:p>
        </p:txBody>
      </p:sp>
    </p:spTree>
    <p:extLst>
      <p:ext uri="{BB962C8B-B14F-4D97-AF65-F5344CB8AC3E}">
        <p14:creationId xmlns:p14="http://schemas.microsoft.com/office/powerpoint/2010/main" val="345834718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TotalTime>
  <Words>755</Words>
  <Application>Microsoft Office PowerPoint</Application>
  <PresentationFormat>Ευρεία οθόνη</PresentationFormat>
  <Paragraphs>88</Paragraphs>
  <Slides>22</Slides>
  <Notes>1</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Calibri</vt:lpstr>
      <vt:lpstr>Comic Sans MS</vt:lpstr>
      <vt:lpstr>Corbel</vt:lpstr>
      <vt:lpstr>Wingdings</vt:lpstr>
      <vt:lpstr>Wingdings 2</vt:lpstr>
      <vt:lpstr>Frame</vt:lpstr>
      <vt:lpstr>Παρουσίαση του PowerPoint</vt:lpstr>
      <vt:lpstr>Παρουσίαση του PowerPoint</vt:lpstr>
      <vt:lpstr>Make sure that you have not installed any other version of Microsoft Office on your computer.  If there is one, you should remove it from «Apps» in your computer «Settings».</vt:lpstr>
      <vt:lpstr>You have received an email with your account activation details from Microsoft .</vt:lpstr>
      <vt:lpstr>Make sure that you have received an email from Microsoft (ms-noreply@microsoft.com) on behalf of your organization, with the title «Account information for new or modified users».</vt:lpstr>
      <vt:lpstr>Note the username and the temporary access code that you have been provided with. </vt:lpstr>
      <vt:lpstr>By clicking on «Sign in to Office 365» you will be redirected to the login page.</vt:lpstr>
      <vt:lpstr>On the login page, fill in the username that has been provided to you (unless it is automatically filled), and the temporary access code  you have noted in step 2 and click «Sign in». </vt:lpstr>
      <vt:lpstr>The replacement of the temporary access code is essential. The new password should be at least 8 characters long and meet 3 of the following requirements: Contain uppercase letters Contain lowercase letters Contain numbers Contain symbols </vt:lpstr>
      <vt:lpstr>Once you have successfully completed  the previous step, choose if you want to stay connected to your new Microsoft account. </vt:lpstr>
      <vt:lpstr>In this step you should be in the Office 365 online website.  From this page you can download the Office 365 file on your computer. </vt:lpstr>
      <vt:lpstr>In the top right corner of the page, there is a list of options with title «Office installation».  By clicking on the list and selecting «Office 365 Apps», the download of the installation file begins. </vt:lpstr>
      <vt:lpstr>Once the download is completed, select «Open file».</vt:lpstr>
      <vt:lpstr>Depending on your computer security settings, you may see the following message. Select «Yes» and the installation begins.</vt:lpstr>
      <vt:lpstr>The installation might take a while. If the installation takes place on a laptop, make sure that the laptop is plugged in.</vt:lpstr>
      <vt:lpstr>The installation of Microsoft Office 365 is finished. Close the installation wizard and now you can search the Menu and open one of the Microsoft Office applications.</vt:lpstr>
      <vt:lpstr>On the first use of one of the Microsoft Office 365 Applications (e.g. Excel) it is necessary to select «Sign in» and sign in with your new Microsoft account in order to activate the product.</vt:lpstr>
      <vt:lpstr>Fill in the username that you have been provided with in Step 2 and click  «Next».</vt:lpstr>
      <vt:lpstr>Fill in the password you created in step 5 and select «Sign in».</vt:lpstr>
      <vt:lpstr>Once the account details have been entered correctly, the guide will ask you if you want to save these details for future use. For your convenience, it is recommended that you select OK.</vt:lpstr>
      <vt:lpstr>The installation and activation processes have been completed. Press the «Finish» button. Now you can use Microsoft Office by choosing the desired application (Word, Excel, etc.) from the Menu. </vt:lpstr>
      <vt:lpstr>   In order to access Microsoft Office 365, contact the secretary of  your department and the Helpdesk for further information.                   (email: helpdesk@uoc.gr, tel: 281 039 3312)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VirtualBox</dc:creator>
  <cp:lastModifiedBy>Admin</cp:lastModifiedBy>
  <cp:revision>256</cp:revision>
  <dcterms:created xsi:type="dcterms:W3CDTF">2022-07-14T09:11:55Z</dcterms:created>
  <dcterms:modified xsi:type="dcterms:W3CDTF">2023-10-27T08:04:52Z</dcterms:modified>
</cp:coreProperties>
</file>